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comment1.xml" ContentType="application/vnd.openxmlformats-officedocument.presentationml.comments+xml"/>
  <Override PartName="/ppt/comments/comment2.xml" ContentType="application/vnd.openxmlformats-officedocument.presentationml.comments+xml"/>
  <Override PartName="/ppt/comments/comment3.xml" ContentType="application/vnd.openxmlformats-officedocument.presentationml.comments+xml"/>
  <Override PartName="/ppt/comments/comment4.xml" ContentType="application/vnd.openxmlformats-officedocument.presentationml.comments+xml"/>
  <Override PartName="/ppt/comments/comment5.xml" ContentType="application/vnd.openxmlformats-officedocument.presentationml.comments+xml"/>
  <Override PartName="/ppt/comments/comment6.xml" ContentType="application/vnd.openxmlformats-officedocument.presentationml.comments+xml"/>
  <Override PartName="/ppt/comments/comment7.xml" ContentType="application/vnd.openxmlformats-officedocument.presentationml.comments+xml"/>
  <Override PartName="/ppt/comments/comment8.xml" ContentType="application/vnd.openxmlformats-officedocument.presentationml.comments+xml"/>
  <Override PartName="/ppt/comments/comment9.xml" ContentType="application/vnd.openxmlformats-officedocument.presentationml.comments+xml"/>
  <Override PartName="/ppt/comments/comment10.xml" ContentType="application/vnd.openxmlformats-officedocument.presentationml.comments+xml"/>
  <Override PartName="/ppt/comments/comment11.xml" ContentType="application/vnd.openxmlformats-officedocument.presentationml.comments+xml"/>
  <Override PartName="/ppt/comments/comment12.xml" ContentType="application/vnd.openxmlformats-officedocument.presentationml.comments+xml"/>
  <Override PartName="/ppt/comments/comment13.xml" ContentType="application/vnd.openxmlformats-officedocument.presentationml.comments+xml"/>
  <Override PartName="/ppt/comments/comment14.xml" ContentType="application/vnd.openxmlformats-officedocument.presentationml.comments+xml"/>
  <Override PartName="/ppt/comments/comment15.xml" ContentType="application/vnd.openxmlformats-officedocument.presentationml.comments+xml"/>
  <Override PartName="/ppt/comments/comment16.xml" ContentType="application/vnd.openxmlformats-officedocument.presentationml.comments+xml"/>
  <Override PartName="/ppt/comments/comment17.xml" ContentType="application/vnd.openxmlformats-officedocument.presentationml.comments+xml"/>
  <Override PartName="/ppt/comments/comment18.xml" ContentType="application/vnd.openxmlformats-officedocument.presentationml.comments+xml"/>
  <Override PartName="/ppt/comments/comment19.xml" ContentType="application/vnd.openxmlformats-officedocument.presentationml.comments+xml"/>
  <Override PartName="/ppt/comments/comment20.xml" ContentType="application/vnd.openxmlformats-officedocument.presentationml.comments+xml"/>
  <Override PartName="/ppt/comments/comment21.xml" ContentType="application/vnd.openxmlformats-officedocument.presentationml.comment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08" r:id="rId4"/>
  </p:sldMasterIdLst>
  <p:notesMasterIdLst>
    <p:notesMasterId r:id="rId27"/>
  </p:notesMasterIdLst>
  <p:handoutMasterIdLst>
    <p:handoutMasterId r:id="rId28"/>
  </p:handoutMasterIdLst>
  <p:sldIdLst>
    <p:sldId id="282" r:id="rId5"/>
    <p:sldId id="283" r:id="rId6"/>
    <p:sldId id="285" r:id="rId7"/>
    <p:sldId id="286" r:id="rId8"/>
    <p:sldId id="310" r:id="rId9"/>
    <p:sldId id="311" r:id="rId10"/>
    <p:sldId id="312" r:id="rId11"/>
    <p:sldId id="289" r:id="rId12"/>
    <p:sldId id="307" r:id="rId13"/>
    <p:sldId id="314" r:id="rId14"/>
    <p:sldId id="308" r:id="rId15"/>
    <p:sldId id="297" r:id="rId16"/>
    <p:sldId id="300" r:id="rId17"/>
    <p:sldId id="304" r:id="rId18"/>
    <p:sldId id="315" r:id="rId19"/>
    <p:sldId id="316" r:id="rId20"/>
    <p:sldId id="290" r:id="rId21"/>
    <p:sldId id="293" r:id="rId22"/>
    <p:sldId id="292" r:id="rId23"/>
    <p:sldId id="313" r:id="rId24"/>
    <p:sldId id="294" r:id="rId25"/>
    <p:sldId id="284" r:id="rId26"/>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게스트 사용자" initials="게사" lastIdx="13" clrIdx="0">
    <p:extLst>
      <p:ext uri="{19B8F6BF-5375-455C-9EA6-DF929625EA0E}">
        <p15:presenceInfo xmlns:p15="http://schemas.microsoft.com/office/powerpoint/2012/main" userId="S::urn:spo:anon#1428c4bbd5bb3e516400d772703c771355c1897acd5fb6b2300d3ce560a87b02::" providerId="AD"/>
      </p:ext>
    </p:extLst>
  </p:cmAuthor>
  <p:cmAuthor id="2" name="이동현" initials="이동" lastIdx="14" clrIdx="1">
    <p:extLst>
      <p:ext uri="{19B8F6BF-5375-455C-9EA6-DF929625EA0E}">
        <p15:presenceInfo xmlns:p15="http://schemas.microsoft.com/office/powerpoint/2012/main" userId="S::ehdgus1675@pusan.ac.kr::239b0144-2e8d-4490-a959-bff44ad0a4d8"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5596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C48886-0FA9-D10C-4F78-DC26659EFFEE}" v="230" dt="2021-08-19T12:48:18.839"/>
    <p1510:client id="{3496A154-7E50-41D2-85B7-225FAEB555B6}" v="3" dt="2021-08-19T06:26:02.278"/>
    <p1510:client id="{7533FDA5-102B-F040-9CED-FF7761B3E17D}" v="64" dt="2021-08-19T16:21:01.555"/>
    <p1510:client id="{770FE771-4849-BC2C-0AA3-1A4A657017B9}" v="80" dt="2021-08-19T08:41:16.617"/>
    <p1510:client id="{7A5E0D1A-8649-CAE0-F7EA-E148C2258257}" v="514" dt="2021-08-19T16:55:57.545"/>
    <p1510:client id="{995A7CEA-6283-6FC6-3DF6-A531FD3D17A2}" v="1102" dt="2021-08-19T14:47:51.815"/>
    <p1510:client id="{B692C18D-43B6-FCC4-DF1B-620108B426F1}" v="24" dt="2021-08-19T13:24:50.931"/>
    <p1510:client id="{DAB4DC0D-4F91-4EE1-84BC-5793F69612EF}" v="2" dt="2021-08-19T15:09:09.46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1498" y="58"/>
      </p:cViewPr>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presProps" Target="presProps.xml"/><Relationship Id="rId8" Type="http://schemas.openxmlformats.org/officeDocument/2006/relationships/slide" Target="slides/slide4.xml"/></Relationships>
</file>

<file path=ppt/comments/comment1.xml><?xml version="1.0" encoding="utf-8"?>
<p:cmLst xmlns:a="http://schemas.openxmlformats.org/drawingml/2006/main" xmlns:r="http://schemas.openxmlformats.org/officeDocument/2006/relationships" xmlns:p="http://schemas.openxmlformats.org/presentationml/2006/main">
  <p:cm authorId="2" dt="2021-08-19T06:07:59.682" idx="1">
    <p:pos x="10" y="10"/>
    <p:text>Our topic of project is Build an IoT Platform from scratch.
We decided to implement the Smart Home IoT platform, that includes Security Camera, light system, checking temperature and humidity, controlling with application.
</p:text>
    <p:extLst>
      <p:ext uri="{C676402C-5697-4E1C-873F-D02D1690AC5C}">
        <p15:threadingInfo xmlns:p15="http://schemas.microsoft.com/office/powerpoint/2012/main" timeZoneBias="420"/>
      </p:ext>
    </p:extLst>
  </p:cm>
</p:cmLst>
</file>

<file path=ppt/comments/comment10.xml><?xml version="1.0" encoding="utf-8"?>
<p:cmLst xmlns:a="http://schemas.openxmlformats.org/drawingml/2006/main" xmlns:r="http://schemas.openxmlformats.org/officeDocument/2006/relationships" xmlns:p="http://schemas.openxmlformats.org/presentationml/2006/main">
  <p:cm authorId="1" dt="2021-08-19T06:24:50.931" idx="9">
    <p:pos x="10" y="10"/>
    <p:text>If a picture and name of a person recognized by the doorway's camera from Raspberry Pie arrive, the picture will be printed without a refresh.
</p:text>
    <p:extLst>
      <p:ext uri="{C676402C-5697-4E1C-873F-D02D1690AC5C}">
        <p15:threadingInfo xmlns:p15="http://schemas.microsoft.com/office/powerpoint/2012/main" timeZoneBias="420"/>
      </p:ext>
    </p:extLst>
  </p:cm>
</p:cmLst>
</file>

<file path=ppt/comments/comment11.xml><?xml version="1.0" encoding="utf-8"?>
<p:cmLst xmlns:a="http://schemas.openxmlformats.org/drawingml/2006/main" xmlns:r="http://schemas.openxmlformats.org/officeDocument/2006/relationships" xmlns:p="http://schemas.openxmlformats.org/presentationml/2006/main">
  <p:cm authorId="1" dt="2021-08-19T05:31:51.372" idx="1">
    <p:pos x="10" y="10"/>
    <p:text>In Android, the MQTT protocol was used to communicate with the server.
Afterward, I subscribed to the topics “myled1” and “myled2”.
</p:text>
    <p:extLst>
      <p:ext uri="{C676402C-5697-4E1C-873F-D02D1690AC5C}">
        <p15:threadingInfo xmlns:p15="http://schemas.microsoft.com/office/powerpoint/2012/main" timeZoneBias="420"/>
      </p:ext>
    </p:extLst>
  </p:cm>
</p:cmLst>
</file>

<file path=ppt/comments/comment12.xml><?xml version="1.0" encoding="utf-8"?>
<p:cmLst xmlns:a="http://schemas.openxmlformats.org/drawingml/2006/main" xmlns:r="http://schemas.openxmlformats.org/officeDocument/2006/relationships" xmlns:p="http://schemas.openxmlformats.org/presentationml/2006/main">
  <p:cm authorId="1" dt="2021-08-19T05:32:07.372" idx="2">
    <p:pos x="10" y="10"/>
    <p:text>When the button is clicked, the “myled1” topic sends a “TurnOn” message and the “myled2” topic sends a “TurnOff” message to the server. If all messages of the MqttAndroidClient object arrive, the callback function 'messageArrive' is used to receive messages delivered to the server for each topic and display them on the screen.
</p:text>
    <p:extLst>
      <p:ext uri="{C676402C-5697-4E1C-873F-D02D1690AC5C}">
        <p15:threadingInfo xmlns:p15="http://schemas.microsoft.com/office/powerpoint/2012/main" timeZoneBias="420"/>
      </p:ext>
    </p:extLst>
  </p:cm>
</p:cmLst>
</file>

<file path=ppt/comments/comment13.xml><?xml version="1.0" encoding="utf-8"?>
<p:cmLst xmlns:a="http://schemas.openxmlformats.org/drawingml/2006/main" xmlns:r="http://schemas.openxmlformats.org/officeDocument/2006/relationships" xmlns:p="http://schemas.openxmlformats.org/presentationml/2006/main">
  <p:cm authorId="1" dt="2021-08-19T05:32:42.139" idx="3">
    <p:pos x="10" y="10"/>
    <p:text>Used the volley library in Android to communicate with the server over the HTTP protocol. Creates a request queue and creates a string request. We put the web page address we created here. When a response is successfully received, the 'onrequest' function is automatically called, and here you can check the values of the web page. If you press the button, you can get the value of the raspberry pi sensor like this.
</p:text>
    <p:extLst>
      <p:ext uri="{C676402C-5697-4E1C-873F-D02D1690AC5C}">
        <p15:threadingInfo xmlns:p15="http://schemas.microsoft.com/office/powerpoint/2012/main" timeZoneBias="420"/>
      </p:ext>
    </p:extLst>
  </p:cm>
</p:cmLst>
</file>

<file path=ppt/comments/comment14.xml><?xml version="1.0" encoding="utf-8"?>
<p:cmLst xmlns:a="http://schemas.openxmlformats.org/drawingml/2006/main" xmlns:r="http://schemas.openxmlformats.org/officeDocument/2006/relationships" xmlns:p="http://schemas.openxmlformats.org/presentationml/2006/main">
  <p:cm authorId="1" dt="2021-08-19T09:14:01.198" idx="12">
    <p:pos x="10" y="10"/>
    <p:text>When I connected to the server made with node-red, a 'socketException' error continued. To solve this, a certificate was installed on the Android device. However, the certificate could not be installed on the development environment computer. I used 'keytool' in cmd, but an error stating that the file could not be found occurred.
</p:text>
    <p:extLst>
      <p:ext uri="{C676402C-5697-4E1C-873F-D02D1690AC5C}">
        <p15:threadingInfo xmlns:p15="http://schemas.microsoft.com/office/powerpoint/2012/main" timeZoneBias="420"/>
      </p:ext>
    </p:extLst>
  </p:cm>
</p:cmLst>
</file>

<file path=ppt/comments/comment15.xml><?xml version="1.0" encoding="utf-8"?>
<p:cmLst xmlns:a="http://schemas.openxmlformats.org/drawingml/2006/main" xmlns:r="http://schemas.openxmlformats.org/officeDocument/2006/relationships" xmlns:p="http://schemas.openxmlformats.org/presentationml/2006/main">
  <p:cm authorId="1" dt="2021-08-19T09:14:19.370" idx="13">
    <p:pos x="10" y="10"/>
    <p:text>
I tried to install the certificate using the 'portecle' program, a certificate installation program, but an error saying that the certificate could not be found again.
Therefore, the limitation of application development is that we could not connect to the server we made.
</p:text>
    <p:extLst>
      <p:ext uri="{C676402C-5697-4E1C-873F-D02D1690AC5C}">
        <p15:threadingInfo xmlns:p15="http://schemas.microsoft.com/office/powerpoint/2012/main" timeZoneBias="420"/>
      </p:ext>
    </p:extLst>
  </p:cm>
</p:cmLst>
</file>

<file path=ppt/comments/comment16.xml><?xml version="1.0" encoding="utf-8"?>
<p:cmLst xmlns:a="http://schemas.openxmlformats.org/drawingml/2006/main" xmlns:r="http://schemas.openxmlformats.org/officeDocument/2006/relationships" xmlns:p="http://schemas.openxmlformats.org/presentationml/2006/main">
  <p:cm authorId="2" dt="2021-08-19T08:42:36.573" idx="7">
    <p:pos x="10" y="10"/>
    <p:text>Since there are some problems with communicating to self-developed applications, the features that planned to be implemented by applications were implemented by the Node-RED.
</p:text>
    <p:extLst>
      <p:ext uri="{C676402C-5697-4E1C-873F-D02D1690AC5C}">
        <p15:threadingInfo xmlns:p15="http://schemas.microsoft.com/office/powerpoint/2012/main" timeZoneBias="420"/>
      </p:ext>
    </p:extLst>
  </p:cm>
</p:cmLst>
</file>

<file path=ppt/comments/comment17.xml><?xml version="1.0" encoding="utf-8"?>
<p:cmLst xmlns:a="http://schemas.openxmlformats.org/drawingml/2006/main" xmlns:r="http://schemas.openxmlformats.org/officeDocument/2006/relationships" xmlns:p="http://schemas.openxmlformats.org/presentationml/2006/main">
  <p:cm authorId="2" dt="2021-08-19T08:47:33.259" idx="8">
    <p:pos x="10" y="10"/>
    <p:text>We built a simple smart home.
There are two LEDs, a thermo-hygrometer, and a servo motor that controls the door.
</p:text>
    <p:extLst>
      <p:ext uri="{C676402C-5697-4E1C-873F-D02D1690AC5C}">
        <p15:threadingInfo xmlns:p15="http://schemas.microsoft.com/office/powerpoint/2012/main" timeZoneBias="420"/>
      </p:ext>
    </p:extLst>
  </p:cm>
</p:cmLst>
</file>

<file path=ppt/comments/comment18.xml><?xml version="1.0" encoding="utf-8"?>
<p:cmLst xmlns:a="http://schemas.openxmlformats.org/drawingml/2006/main" xmlns:r="http://schemas.openxmlformats.org/officeDocument/2006/relationships" xmlns:p="http://schemas.openxmlformats.org/presentationml/2006/main">
  <p:cm authorId="2" dt="2021-08-19T08:52:03.968" idx="9">
    <p:pos x="10" y="10"/>
    <p:text>These are videos that show the function working that we made.
</p:text>
    <p:extLst>
      <p:ext uri="{C676402C-5697-4E1C-873F-D02D1690AC5C}">
        <p15:threadingInfo xmlns:p15="http://schemas.microsoft.com/office/powerpoint/2012/main" timeZoneBias="420"/>
      </p:ext>
    </p:extLst>
  </p:cm>
  <p:cm authorId="2" dt="2021-08-19T08:55:23.545" idx="10">
    <p:pos x="10" y="106"/>
    <p:text>With the switch on and off, the LED turns on and off accordingly.
</p:text>
    <p:extLst>
      <p:ext uri="{C676402C-5697-4E1C-873F-D02D1690AC5C}">
        <p15:threadingInfo xmlns:p15="http://schemas.microsoft.com/office/powerpoint/2012/main" timeZoneBias="420">
          <p15:parentCm authorId="2" idx="9"/>
        </p15:threadingInfo>
      </p:ext>
    </p:extLst>
  </p:cm>
</p:cmLst>
</file>

<file path=ppt/comments/comment19.xml><?xml version="1.0" encoding="utf-8"?>
<p:cmLst xmlns:a="http://schemas.openxmlformats.org/drawingml/2006/main" xmlns:r="http://schemas.openxmlformats.org/officeDocument/2006/relationships" xmlns:p="http://schemas.openxmlformats.org/presentationml/2006/main">
  <p:cm authorId="2" dt="2021-08-19T08:56:09.998" idx="11">
    <p:pos x="10" y="10"/>
    <p:text>Likewise, with the switch on and off, the Door turns on and off accordingly.
</p:text>
    <p:extLst>
      <p:ext uri="{C676402C-5697-4E1C-873F-D02D1690AC5C}">
        <p15:threadingInfo xmlns:p15="http://schemas.microsoft.com/office/powerpoint/2012/main" timeZoneBias="420"/>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2" dt="2021-08-19T06:22:56.686" idx="2">
    <p:pos x="10" y="10"/>
    <p:text>We planned to implement our platform with those things.
</p:text>
    <p:extLst>
      <p:ext uri="{C676402C-5697-4E1C-873F-D02D1690AC5C}">
        <p15:threadingInfo xmlns:p15="http://schemas.microsoft.com/office/powerpoint/2012/main" timeZoneBias="420"/>
      </p:ext>
    </p:extLst>
  </p:cm>
</p:cmLst>
</file>

<file path=ppt/comments/comment20.xml><?xml version="1.0" encoding="utf-8"?>
<p:cmLst xmlns:a="http://schemas.openxmlformats.org/drawingml/2006/main" xmlns:r="http://schemas.openxmlformats.org/officeDocument/2006/relationships" xmlns:p="http://schemas.openxmlformats.org/presentationml/2006/main">
  <p:cm authorId="2" dt="2021-08-19T09:05:33.716" idx="13">
    <p:pos x="10" y="10"/>
    <p:text>We will try hard to solve the problem that we struggled now.
If we solve the problem we can use our self-developed application.
Furthermore, we can add more functions like data visualization or data analysis, we can add more sensors and devices as we want.
That is the future of the IoT smart home platform that we implemented.
</p:text>
    <p:extLst>
      <p:ext uri="{C676402C-5697-4E1C-873F-D02D1690AC5C}">
        <p15:threadingInfo xmlns:p15="http://schemas.microsoft.com/office/powerpoint/2012/main" timeZoneBias="420"/>
      </p:ext>
    </p:extLst>
  </p:cm>
</p:cmLst>
</file>

<file path=ppt/comments/comment21.xml><?xml version="1.0" encoding="utf-8"?>
<p:cmLst xmlns:a="http://schemas.openxmlformats.org/drawingml/2006/main" xmlns:r="http://schemas.openxmlformats.org/officeDocument/2006/relationships" xmlns:p="http://schemas.openxmlformats.org/presentationml/2006/main">
  <p:cm authorId="2" dt="2021-08-19T09:16:03.356" idx="14">
    <p:pos x="10" y="10"/>
    <p:text>Thank you for listening to our team's presentation so far.
</p:text>
    <p:extLst>
      <p:ext uri="{C676402C-5697-4E1C-873F-D02D1690AC5C}">
        <p15:threadingInfo xmlns:p15="http://schemas.microsoft.com/office/powerpoint/2012/main" timeZoneBias="420"/>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1-08-19T08:27:27.444" idx="10">
    <p:pos x="10" y="10"/>
    <p:text>Two LEDs were used for the light on/off functions. These two works separately. PhpMyAdmin is attached here to write SQL and store data in database. The time that the
user turns on and off the LEDs are stored in the database and we can get the time that the LEDs has been turned on fromit. 
</p:text>
    <p:extLst>
      <p:ext uri="{C676402C-5697-4E1C-873F-D02D1690AC5C}">
        <p15:threadingInfo xmlns:p15="http://schemas.microsoft.com/office/powerpoint/2012/main" timeZoneBias="420"/>
      </p:ext>
    </p:extLst>
  </p:cm>
  <p:cm authorId="2" dt="2021-08-19T08:28:20.489" idx="3">
    <p:pos x="106" y="106"/>
    <p:text>The devices are connected to Raspberry Pi. MySQL Databases and their tables are implemented using phpMyAdmin.
</p:text>
    <p:extLst>
      <p:ext uri="{C676402C-5697-4E1C-873F-D02D1690AC5C}">
        <p15:threadingInfo xmlns:p15="http://schemas.microsoft.com/office/powerpoint/2012/main" timeZoneBias="420"/>
      </p:ext>
    </p:extLst>
  </p:cm>
  <p:cm authorId="1" dt="2021-08-19T08:31:26.810" idx="11">
    <p:pos x="106" y="202"/>
    <p:text>넵 이걸로 하겠습니다
</p:text>
    <p:extLst>
      <p:ext uri="{C676402C-5697-4E1C-873F-D02D1690AC5C}">
        <p15:threadingInfo xmlns:p15="http://schemas.microsoft.com/office/powerpoint/2012/main" timeZoneBias="420">
          <p15:parentCm authorId="2" idx="3"/>
        </p15:threadingInfo>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2" dt="2021-08-19T08:31:07.101" idx="4">
    <p:pos x="10" y="10"/>
    <p:text>Node-RED is used in this project to store the data in the database. The function node allows data to be stored in the database.
</p:text>
    <p:extLst>
      <p:ext uri="{C676402C-5697-4E1C-873F-D02D1690AC5C}">
        <p15:threadingInfo xmlns:p15="http://schemas.microsoft.com/office/powerpoint/2012/main" timeZoneBias="420"/>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2" dt="2021-08-19T08:35:02.055" idx="5">
    <p:pos x="10" y="10"/>
    <p:text>Temperature and humidity are stored in the database. Since log dates are stored together, functionality that shows average temperature or humidity per hour and per day can also be added later.
</p:text>
    <p:extLst>
      <p:ext uri="{C676402C-5697-4E1C-873F-D02D1690AC5C}">
        <p15:threadingInfo xmlns:p15="http://schemas.microsoft.com/office/powerpoint/2012/main" timeZoneBias="420"/>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2" dt="2021-08-19T08:40:47.058" idx="6">
    <p:pos x="10" y="10"/>
    <p:text>We can store the time on how long the LED was on. the time is stored in seconds. Users can know the remaining lives of the LEDs or predict how much the electric bill will be charged by using this data.
</p:text>
    <p:extLst>
      <p:ext uri="{C676402C-5697-4E1C-873F-D02D1690AC5C}">
        <p15:threadingInfo xmlns:p15="http://schemas.microsoft.com/office/powerpoint/2012/main" timeZoneBias="420"/>
      </p:ext>
    </p:extLst>
  </p:cm>
</p:cmLst>
</file>

<file path=ppt/comments/comment7.xml><?xml version="1.0" encoding="utf-8"?>
<p:cmLst xmlns:a="http://schemas.openxmlformats.org/drawingml/2006/main" xmlns:r="http://schemas.openxmlformats.org/officeDocument/2006/relationships" xmlns:p="http://schemas.openxmlformats.org/presentationml/2006/main">
  <p:cm authorId="1" dt="2021-08-19T06:16:37.170" idx="7">
    <p:pos x="10" y="10"/>
    <p:text>This is a picture of our web application. There are two buttons on the top that you can turn off and on your led. You can get photo and name of visitor from Raspberry Pi.
</p:text>
    <p:extLst>
      <p:ext uri="{C676402C-5697-4E1C-873F-D02D1690AC5C}">
        <p15:threadingInfo xmlns:p15="http://schemas.microsoft.com/office/powerpoint/2012/main" timeZoneBias="420"/>
      </p:ext>
    </p:extLst>
  </p:cm>
</p:cmLst>
</file>

<file path=ppt/comments/comment8.xml><?xml version="1.0" encoding="utf-8"?>
<p:cmLst xmlns:a="http://schemas.openxmlformats.org/drawingml/2006/main" xmlns:r="http://schemas.openxmlformats.org/officeDocument/2006/relationships" xmlns:p="http://schemas.openxmlformats.org/presentationml/2006/main">
  <p:cm authorId="1" dt="2021-08-19T06:20:07.879" idx="8">
    <p:pos x="10" y="10"/>
    <p:text>If you press the second button, the letter changes from "off" to "on" and sends a message using MQTT, "The second led is on."
</p:text>
    <p:extLst>
      <p:ext uri="{C676402C-5697-4E1C-873F-D02D1690AC5C}">
        <p15:threadingInfo xmlns:p15="http://schemas.microsoft.com/office/powerpoint/2012/main" timeZoneBias="420"/>
      </p:ext>
    </p:extLst>
  </p:cm>
</p:cmLst>
</file>

<file path=ppt/comments/comment9.xml><?xml version="1.0" encoding="utf-8"?>
<p:cmLst xmlns:a="http://schemas.openxmlformats.org/drawingml/2006/main" xmlns:r="http://schemas.openxmlformats.org/officeDocument/2006/relationships" xmlns:p="http://schemas.openxmlformats.org/presentationml/2006/main">
  <p:cm authorId="2" dt="2021-08-19T08:59:04.357" idx="12">
    <p:pos x="10" y="10"/>
    <p:text>By taking a picture with a pie camera, users can distinguish who the person in the picture is.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3C1EAF9-4718-034F-90B3-1E23D9FC38C2}"/>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317E4E72-6179-DD41-84BE-14680CA07BF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4DF351A-5EA2-C146-A10F-CD8C6A7F8C0C}" type="datetime1">
              <a:rPr lang="en-US" smtClean="0"/>
              <a:t>8/20/2021</a:t>
            </a:fld>
            <a:endParaRPr lang="en-US"/>
          </a:p>
        </p:txBody>
      </p:sp>
      <p:sp>
        <p:nvSpPr>
          <p:cNvPr id="4" name="Footer Placeholder 3">
            <a:extLst>
              <a:ext uri="{FF2B5EF4-FFF2-40B4-BE49-F238E27FC236}">
                <a16:creationId xmlns:a16="http://schemas.microsoft.com/office/drawing/2014/main" id="{75F144C2-3F80-4342-9BD6-697909F44FA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16226BFA-00F6-034C-8865-C10242FD9A6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141FFB6-B16B-9547-A849-38D74703E65D}" type="slidenum">
              <a:rPr lang="en-US" smtClean="0"/>
              <a:t>‹#›</a:t>
            </a:fld>
            <a:endParaRPr lang="en-US"/>
          </a:p>
        </p:txBody>
      </p:sp>
    </p:spTree>
    <p:extLst>
      <p:ext uri="{BB962C8B-B14F-4D97-AF65-F5344CB8AC3E}">
        <p14:creationId xmlns:p14="http://schemas.microsoft.com/office/powerpoint/2010/main" val="3855451265"/>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7C410F0-6477-C64C-B9A1-FDB330E4BF64}" type="datetime1">
              <a:rPr lang="en-US" smtClean="0"/>
              <a:t>8/20/2021</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904D96B-BF35-6342-BF49-131378446712}" type="slidenum">
              <a:rPr lang="en-US" smtClean="0"/>
              <a:t>‹#›</a:t>
            </a:fld>
            <a:endParaRPr lang="en-US"/>
          </a:p>
        </p:txBody>
      </p:sp>
    </p:spTree>
    <p:extLst>
      <p:ext uri="{BB962C8B-B14F-4D97-AF65-F5344CB8AC3E}">
        <p14:creationId xmlns:p14="http://schemas.microsoft.com/office/powerpoint/2010/main" val="300630429"/>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2.e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accent2"/>
        </a:solidFill>
        <a:effectLst/>
      </p:bgPr>
    </p:bg>
    <p:spTree>
      <p:nvGrpSpPr>
        <p:cNvPr id="1" name=""/>
        <p:cNvGrpSpPr/>
        <p:nvPr/>
      </p:nvGrpSpPr>
      <p:grpSpPr>
        <a:xfrm>
          <a:off x="0" y="0"/>
          <a:ext cx="0" cy="0"/>
          <a:chOff x="0" y="0"/>
          <a:chExt cx="0" cy="0"/>
        </a:xfrm>
      </p:grpSpPr>
      <p:sp>
        <p:nvSpPr>
          <p:cNvPr id="20" name="Gold Background">
            <a:extLst>
              <a:ext uri="{FF2B5EF4-FFF2-40B4-BE49-F238E27FC236}">
                <a16:creationId xmlns:a16="http://schemas.microsoft.com/office/drawing/2014/main" id="{EACB2F0C-1C3D-CD48-AD13-7B5AD683F7C7}"/>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bg1"/>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pic>
        <p:nvPicPr>
          <p:cNvPr id="25" name="Black Triangle">
            <a:extLst>
              <a:ext uri="{FF2B5EF4-FFF2-40B4-BE49-F238E27FC236}">
                <a16:creationId xmlns:a16="http://schemas.microsoft.com/office/drawing/2014/main" id="{B39FD579-3334-AA49-8C7F-768033BE0C6B}"/>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9" name="Slide Number"/>
          <p:cNvSpPr>
            <a:spLocks noGrp="1"/>
          </p:cNvSpPr>
          <p:nvPr>
            <p:ph type="sldNum" sz="quarter" idx="12"/>
          </p:nvPr>
        </p:nvSpPr>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2" name="Picture 11">
            <a:extLst>
              <a:ext uri="{FF2B5EF4-FFF2-40B4-BE49-F238E27FC236}">
                <a16:creationId xmlns:a16="http://schemas.microsoft.com/office/drawing/2014/main" id="{ABD91E9D-E919-1E44-B072-294CE034EEF7}"/>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chemeClr val="tx1"/>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ltLang="ko-KR" b="0" i="1">
                <a:solidFill>
                  <a:srgbClr val="CFB991"/>
                </a:solidFill>
                <a:effectLst/>
                <a:latin typeface="Franklin Gothic Medium" panose="020B0603020102020204" pitchFamily="34" charset="0"/>
              </a:rPr>
              <a:t>Build an IoT Platform from Scratch</a:t>
            </a:r>
            <a:endParaRPr lang="en-US"/>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ltLang="ko-KR" b="0" i="1">
                <a:solidFill>
                  <a:srgbClr val="CFB991"/>
                </a:solidFill>
                <a:effectLst/>
                <a:latin typeface="Franklin Gothic Medium" panose="020B0603020102020204" pitchFamily="34" charset="0"/>
              </a:rPr>
              <a:t>Build an IoT Platform from Scratch</a:t>
            </a:r>
            <a:endParaRPr lang="en-US"/>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pic>
        <p:nvPicPr>
          <p:cNvPr id="27" name="Black Bar">
            <a:extLst>
              <a:ext uri="{FF2B5EF4-FFF2-40B4-BE49-F238E27FC236}">
                <a16:creationId xmlns:a16="http://schemas.microsoft.com/office/drawing/2014/main" id="{6283C7A5-FA96-634B-82F6-99BF44D20F7C}"/>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80826" y="1962540"/>
            <a:ext cx="646211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pic>
        <p:nvPicPr>
          <p:cNvPr id="21" name="Black Bar">
            <a:extLst>
              <a:ext uri="{FF2B5EF4-FFF2-40B4-BE49-F238E27FC236}">
                <a16:creationId xmlns:a16="http://schemas.microsoft.com/office/drawing/2014/main" id="{87C91AFD-CCD5-AA40-82FE-4B69C6151917}"/>
              </a:ext>
            </a:extLst>
          </p:cNvPr>
          <p:cNvPicPr>
            <a:picLocks noChangeAspect="1"/>
          </p:cNvPicPr>
          <p:nvPr userDrawn="1"/>
        </p:nvPicPr>
        <p:blipFill>
          <a:blip r:embed="rId2"/>
          <a:stretch>
            <a:fillRect/>
          </a:stretch>
        </p:blipFill>
        <p:spPr>
          <a:xfrm>
            <a:off x="5257" y="0"/>
            <a:ext cx="8636000" cy="914400"/>
          </a:xfrm>
          <a:prstGeom prst="rect">
            <a:avLst/>
          </a:prstGeom>
        </p:spPr>
      </p:pic>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tx2"/>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565518" y="1258349"/>
            <a:ext cx="8038355" cy="4233696"/>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65518" y="304800"/>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19100" y="318798"/>
            <a:ext cx="10737"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29" name="Gold Triangle">
            <a:extLst>
              <a:ext uri="{FF2B5EF4-FFF2-40B4-BE49-F238E27FC236}">
                <a16:creationId xmlns:a16="http://schemas.microsoft.com/office/drawing/2014/main" id="{6C3B8210-1510-C644-9CE9-0E6E1BA9961F}"/>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chemeClr val="accent2"/>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pic>
        <p:nvPicPr>
          <p:cNvPr id="24" name="Gold Triangle">
            <a:extLst>
              <a:ext uri="{FF2B5EF4-FFF2-40B4-BE49-F238E27FC236}">
                <a16:creationId xmlns:a16="http://schemas.microsoft.com/office/drawing/2014/main" id="{4DC803D7-BDE8-2740-B36D-EB98236EB729}"/>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3"/>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accent2"/>
        </a:solidFill>
        <a:effectLst/>
      </p:bgPr>
    </p:bg>
    <p:spTree>
      <p:nvGrpSpPr>
        <p:cNvPr id="1" name=""/>
        <p:cNvGrpSpPr/>
        <p:nvPr/>
      </p:nvGrpSpPr>
      <p:grpSpPr>
        <a:xfrm>
          <a:off x="0" y="0"/>
          <a:ext cx="0" cy="0"/>
          <a:chOff x="0" y="0"/>
          <a:chExt cx="0" cy="0"/>
        </a:xfrm>
      </p:grpSpPr>
      <p:sp>
        <p:nvSpPr>
          <p:cNvPr id="17" name="Gold Background">
            <a:extLst>
              <a:ext uri="{FF2B5EF4-FFF2-40B4-BE49-F238E27FC236}">
                <a16:creationId xmlns:a16="http://schemas.microsoft.com/office/drawing/2014/main" id="{F59025A6-822F-2D44-9F31-61A4A63F5CD3}"/>
              </a:ext>
            </a:extLst>
          </p:cNvPr>
          <p:cNvSpPr/>
          <p:nvPr userDrawn="1"/>
        </p:nvSpPr>
        <p:spPr>
          <a:xfrm>
            <a:off x="0" y="0"/>
            <a:ext cx="9144000" cy="6858000"/>
          </a:xfrm>
          <a:prstGeom prst="rect">
            <a:avLst/>
          </a:prstGeom>
          <a:solidFill>
            <a:schemeClr val="tx2"/>
          </a:solidFill>
          <a:ln>
            <a:solidFill>
              <a:schemeClr val="tx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bg1"/>
                </a:solidFill>
                <a:latin typeface="Franklin Gothic Medium" panose="020B0603020102020204" pitchFamily="34" charset="0"/>
              </a:defRPr>
            </a:lvl1pPr>
          </a:lstStyle>
          <a:p>
            <a:r>
              <a:rPr lang="en-US"/>
              <a:t>Thank You</a:t>
            </a:r>
          </a:p>
        </p:txBody>
      </p:sp>
      <p:pic>
        <p:nvPicPr>
          <p:cNvPr id="21" name="Black Triangle">
            <a:extLst>
              <a:ext uri="{FF2B5EF4-FFF2-40B4-BE49-F238E27FC236}">
                <a16:creationId xmlns:a16="http://schemas.microsoft.com/office/drawing/2014/main" id="{237F821D-D4B4-C442-814B-E1605BD7539E}"/>
              </a:ext>
            </a:extLst>
          </p:cNvPr>
          <p:cNvPicPr>
            <a:picLocks noChangeAspect="1"/>
          </p:cNvPicPr>
          <p:nvPr userDrawn="1"/>
        </p:nvPicPr>
        <p:blipFill>
          <a:blip r:embed="rId2"/>
          <a:stretch>
            <a:fillRect/>
          </a:stretch>
        </p:blipFill>
        <p:spPr>
          <a:xfrm>
            <a:off x="7366000" y="0"/>
            <a:ext cx="1778000" cy="6858000"/>
          </a:xfrm>
          <a:prstGeom prst="rect">
            <a:avLst/>
          </a:prstGeom>
        </p:spPr>
      </p:pic>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053DF361-4A5B-984D-AF5B-5AA76E12424B}"/>
              </a:ext>
            </a:extLst>
          </p:cNvPr>
          <p:cNvPicPr>
            <a:picLocks noChangeAspect="1"/>
          </p:cNvPicPr>
          <p:nvPr userDrawn="1"/>
        </p:nvPicPr>
        <p:blipFill>
          <a:blip r:embed="rId3"/>
          <a:stretch>
            <a:fillRect/>
          </a:stretch>
        </p:blipFill>
        <p:spPr>
          <a:xfrm>
            <a:off x="410543" y="6160385"/>
            <a:ext cx="3454400" cy="365760"/>
          </a:xfrm>
          <a:prstGeom prst="rect">
            <a:avLst/>
          </a:prstGeom>
        </p:spPr>
      </p:pic>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latin typeface="Franklin Gothic Medium" panose="020B0603020102020204" pitchFamily="34" charset="0"/>
              </a:rPr>
              <a:t>polytechnic.purdue.edu</a:t>
            </a:r>
            <a:endParaRPr lang="en-US" sz="1200">
              <a:latin typeface="Franklin Gothic Medium" panose="020B0603020102020204" pitchFamily="34" charset="0"/>
            </a:endParaRPr>
          </a:p>
          <a:p>
            <a:pPr>
              <a:tabLst>
                <a:tab pos="1329929" algn="l"/>
              </a:tabLst>
            </a:pPr>
            <a:endParaRPr lang="en-US" sz="900">
              <a:latin typeface="Franklin Gothic Medium" panose="020B0603020102020204" pitchFamily="34" charset="0"/>
            </a:endParaRPr>
          </a:p>
          <a:p>
            <a:pPr marL="0" indent="0">
              <a:tabLst>
                <a:tab pos="1425575" algn="l"/>
                <a:tab pos="1598613" algn="l"/>
              </a:tabLst>
            </a:pPr>
            <a:r>
              <a:rPr lang="en-US" sz="1050">
                <a:latin typeface="Franklin Gothic Medium" panose="020B0603020102020204" pitchFamily="34" charset="0"/>
              </a:rPr>
              <a:t>	</a:t>
            </a:r>
            <a:r>
              <a:rPr lang="en-US" sz="1200">
                <a:latin typeface="Franklin Gothic Medium" panose="020B0603020102020204" pitchFamily="34" charset="0"/>
              </a:rPr>
              <a:t>/ 	</a:t>
            </a:r>
            <a:r>
              <a:rPr lang="en-US" sz="1200" err="1">
                <a:latin typeface="Franklin Gothic Medium" panose="020B0603020102020204" pitchFamily="34" charset="0"/>
              </a:rPr>
              <a:t>TechPurdue</a:t>
            </a:r>
            <a:endParaRPr lang="en-US" sz="1200">
              <a:latin typeface="Franklin Gothic Medium" panose="020B0603020102020204" pitchFamily="34" charset="0"/>
            </a:endParaRPr>
          </a:p>
          <a:p>
            <a:pPr>
              <a:tabLst>
                <a:tab pos="1329929" algn="l"/>
              </a:tabLst>
            </a:pPr>
            <a:endParaRPr lang="en-US" sz="1050">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biLevel thresh="75000"/>
          </a:blip>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chemeClr val="bg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chemeClr val="bg2"/>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Picture 7">
            <a:extLst>
              <a:ext uri="{FF2B5EF4-FFF2-40B4-BE49-F238E27FC236}">
                <a16:creationId xmlns:a16="http://schemas.microsoft.com/office/drawing/2014/main" id="{2D853589-3193-A04C-88F5-5B0437794117}"/>
              </a:ext>
            </a:extLst>
          </p:cNvPr>
          <p:cNvPicPr>
            <a:picLocks noChangeAspect="1"/>
          </p:cNvPicPr>
          <p:nvPr userDrawn="1"/>
        </p:nvPicPr>
        <p:blipFill>
          <a:blip r:embed="rId10"/>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5" r:id="rId2"/>
    <p:sldLayoutId id="2147483726" r:id="rId3"/>
    <p:sldLayoutId id="2147483720" r:id="rId4"/>
    <p:sldLayoutId id="2147483721" r:id="rId5"/>
    <p:sldLayoutId id="2147483722" r:id="rId6"/>
    <p:sldLayoutId id="2147483723" r:id="rId7"/>
    <p:sldLayoutId id="2147483724" r:id="rId8"/>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comments" Target="../comments/comment9.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comments" Target="../comments/comment10.xml"/><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comments" Target="../comments/comment11.xml"/><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12.xml"/><Relationship Id="rId2" Type="http://schemas.openxmlformats.org/officeDocument/2006/relationships/image" Target="../media/image31.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comments" Target="../comments/comment13.xml"/><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comments" Target="../comments/comment14.xml"/></Relationships>
</file>

<file path=ppt/slides/_rels/slide16.xml.rels><?xml version="1.0" encoding="UTF-8" standalone="yes"?>
<Relationships xmlns="http://schemas.openxmlformats.org/package/2006/relationships"><Relationship Id="rId3" Type="http://schemas.openxmlformats.org/officeDocument/2006/relationships/comments" Target="../comments/comment15.xml"/><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4.xml"/><Relationship Id="rId4" Type="http://schemas.openxmlformats.org/officeDocument/2006/relationships/comments" Target="../comments/comment16.xml"/></Relationships>
</file>

<file path=ppt/slides/_rels/slide18.xml.rels><?xml version="1.0" encoding="UTF-8" standalone="yes"?>
<Relationships xmlns="http://schemas.openxmlformats.org/package/2006/relationships"><Relationship Id="rId3" Type="http://schemas.openxmlformats.org/officeDocument/2006/relationships/comments" Target="../comments/comment17.xml"/><Relationship Id="rId2" Type="http://schemas.openxmlformats.org/officeDocument/2006/relationships/image" Target="../media/image38.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comments" Target="../comments/comment18.xml"/><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4.xml"/><Relationship Id="rId4" Type="http://schemas.openxmlformats.org/officeDocument/2006/relationships/comments" Target="../comments/comment1.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comments" Target="../comments/comment19.xml"/><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2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comments" Target="../comments/comment21.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Layout" Target="../slideLayouts/slideLayout4.xml"/><Relationship Id="rId6" Type="http://schemas.openxmlformats.org/officeDocument/2006/relationships/image" Target="../media/image12.jpeg"/><Relationship Id="rId11" Type="http://schemas.openxmlformats.org/officeDocument/2006/relationships/comments" Target="../comments/comment2.xml"/><Relationship Id="rId5" Type="http://schemas.openxmlformats.org/officeDocument/2006/relationships/image" Target="../media/image11.png"/><Relationship Id="rId10" Type="http://schemas.openxmlformats.org/officeDocument/2006/relationships/image" Target="../media/image16.jpeg"/><Relationship Id="rId4" Type="http://schemas.openxmlformats.org/officeDocument/2006/relationships/image" Target="../media/image10.png"/><Relationship Id="rId9" Type="http://schemas.openxmlformats.org/officeDocument/2006/relationships/image" Target="../media/image15.jpeg"/></Relationships>
</file>

<file path=ppt/slides/_rels/slide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4.xml"/><Relationship Id="rId4" Type="http://schemas.openxmlformats.org/officeDocument/2006/relationships/comments" Target="../comments/comment3.xml"/></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4.xml"/><Relationship Id="rId4" Type="http://schemas.openxmlformats.org/officeDocument/2006/relationships/comments" Target="../comments/comment4.xml"/></Relationships>
</file>

<file path=ppt/slides/_rels/slide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4.xml"/><Relationship Id="rId4" Type="http://schemas.openxmlformats.org/officeDocument/2006/relationships/comments" Target="../comments/comment5.xml"/></Relationships>
</file>

<file path=ppt/slides/_rels/slide7.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4.xml"/><Relationship Id="rId5" Type="http://schemas.openxmlformats.org/officeDocument/2006/relationships/comments" Target="../comments/comment6.xml"/><Relationship Id="rId4" Type="http://schemas.openxmlformats.org/officeDocument/2006/relationships/image" Target="../media/image25.jpeg"/></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7.xml"/><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comments" Target="../comments/comment8.xml"/><Relationship Id="rId2" Type="http://schemas.openxmlformats.org/officeDocument/2006/relationships/image" Target="../media/image27.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6" y="1626245"/>
            <a:ext cx="7125338" cy="1432069"/>
          </a:xfrm>
        </p:spPr>
        <p:txBody>
          <a:bodyPr/>
          <a:lstStyle/>
          <a:p>
            <a:r>
              <a:rPr lang="en-US"/>
              <a:t>Build an IoT Platform from Scratch</a:t>
            </a:r>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p:txBody>
          <a:bodyPr/>
          <a:lstStyle/>
          <a:p>
            <a:r>
              <a:rPr lang="en-US"/>
              <a:t>Project 7</a:t>
            </a: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1116115" y="4223929"/>
            <a:ext cx="5321808" cy="338328"/>
          </a:xfrm>
        </p:spPr>
        <p:txBody>
          <a:bodyPr vert="horz" lIns="0" tIns="0" rIns="0" bIns="0" rtlCol="0" anchor="t">
            <a:normAutofit/>
          </a:bodyPr>
          <a:lstStyle/>
          <a:p>
            <a:pPr marL="4445"/>
            <a:r>
              <a:rPr lang="en-US">
                <a:latin typeface="Franklin Gothic Demi Cond"/>
              </a:rPr>
              <a:t>Presenter : </a:t>
            </a:r>
            <a:r>
              <a:rPr lang="en-US" err="1">
                <a:latin typeface="Franklin Gothic Demi Cond"/>
              </a:rPr>
              <a:t>Soyeon</a:t>
            </a:r>
            <a:r>
              <a:rPr lang="en-US">
                <a:latin typeface="Franklin Gothic Demi Cond"/>
              </a:rPr>
              <a:t> Lee</a:t>
            </a:r>
            <a:endParaRPr lang="ko-KR" altLang="en-US">
              <a:ea typeface="돋움"/>
            </a:endParaRPr>
          </a:p>
        </p:txBody>
      </p:sp>
      <p:sp>
        <p:nvSpPr>
          <p:cNvPr id="6" name="Text Placeholder 5">
            <a:extLst>
              <a:ext uri="{FF2B5EF4-FFF2-40B4-BE49-F238E27FC236}">
                <a16:creationId xmlns:a16="http://schemas.microsoft.com/office/drawing/2014/main" id="{EE03A10C-5296-3942-9199-4D3D27F7F9E6}"/>
              </a:ext>
            </a:extLst>
          </p:cNvPr>
          <p:cNvSpPr>
            <a:spLocks noGrp="1"/>
          </p:cNvSpPr>
          <p:nvPr>
            <p:ph type="body" sz="quarter" idx="14"/>
          </p:nvPr>
        </p:nvSpPr>
        <p:spPr>
          <a:xfrm>
            <a:off x="1116115" y="4631593"/>
            <a:ext cx="3375940" cy="441159"/>
          </a:xfrm>
        </p:spPr>
        <p:txBody>
          <a:bodyPr vert="horz" lIns="0" tIns="0" rIns="0" bIns="0" rtlCol="0" anchor="t">
            <a:normAutofit/>
          </a:bodyPr>
          <a:lstStyle/>
          <a:p>
            <a:pPr marL="4445"/>
            <a:r>
              <a:rPr lang="en-US">
                <a:latin typeface="Franklin Gothic Demi Cond"/>
              </a:rPr>
              <a:t>Yuting Tan, </a:t>
            </a:r>
            <a:r>
              <a:rPr lang="en-US" err="1">
                <a:latin typeface="Franklin Gothic Demi Cond"/>
              </a:rPr>
              <a:t>Jayoung</a:t>
            </a:r>
            <a:r>
              <a:rPr lang="en-US">
                <a:latin typeface="Franklin Gothic Demi Cond"/>
              </a:rPr>
              <a:t> Hong, </a:t>
            </a:r>
            <a:r>
              <a:rPr lang="en-US" err="1">
                <a:latin typeface="Franklin Gothic Demi Cond"/>
              </a:rPr>
              <a:t>Donghyeon</a:t>
            </a:r>
            <a:r>
              <a:rPr lang="en-US">
                <a:latin typeface="Franklin Gothic Demi Cond"/>
              </a:rPr>
              <a:t> Lee, </a:t>
            </a:r>
            <a:r>
              <a:rPr lang="en-US" err="1">
                <a:latin typeface="Franklin Gothic Demi Cond"/>
              </a:rPr>
              <a:t>Eunjong</a:t>
            </a:r>
            <a:r>
              <a:rPr lang="en-US">
                <a:latin typeface="Franklin Gothic Demi Cond"/>
              </a:rPr>
              <a:t> Kim, Kamila </a:t>
            </a:r>
            <a:r>
              <a:rPr lang="en-US" err="1">
                <a:latin typeface="Franklin Gothic Demi Cond"/>
              </a:rPr>
              <a:t>Makhmudova</a:t>
            </a:r>
            <a:endParaRPr lang="en-US" err="1"/>
          </a:p>
        </p:txBody>
      </p:sp>
    </p:spTree>
    <p:extLst>
      <p:ext uri="{BB962C8B-B14F-4D97-AF65-F5344CB8AC3E}">
        <p14:creationId xmlns:p14="http://schemas.microsoft.com/office/powerpoint/2010/main" val="14636523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a:latin typeface="Franklin Gothic Demi Cond"/>
                <a:ea typeface="돋움"/>
              </a:rPr>
              <a:t>Face</a:t>
            </a:r>
            <a:r>
              <a:rPr lang="ko-KR" altLang="en-US">
                <a:latin typeface="Franklin Gothic Demi Cond"/>
                <a:ea typeface="돋움"/>
              </a:rPr>
              <a:t> Recognition</a:t>
            </a: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10</a:t>
            </a:fld>
            <a:endParaRPr lang="en-US"/>
          </a:p>
        </p:txBody>
      </p:sp>
      <p:pic>
        <p:nvPicPr>
          <p:cNvPr id="2" name="face">
            <a:hlinkClick r:id="" action="ppaction://media"/>
            <a:extLst>
              <a:ext uri="{FF2B5EF4-FFF2-40B4-BE49-F238E27FC236}">
                <a16:creationId xmlns:a16="http://schemas.microsoft.com/office/drawing/2014/main" id="{B6485474-8706-4877-87AA-C1AC2106384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757167" y="1998242"/>
            <a:ext cx="5486400" cy="3475038"/>
          </a:xfrm>
          <a:prstGeom prst="rect">
            <a:avLst/>
          </a:prstGeom>
        </p:spPr>
      </p:pic>
    </p:spTree>
    <p:extLst>
      <p:ext uri="{BB962C8B-B14F-4D97-AF65-F5344CB8AC3E}">
        <p14:creationId xmlns:p14="http://schemas.microsoft.com/office/powerpoint/2010/main" val="1789593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50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b="0">
                <a:latin typeface="Franklin Gothic Demi Cond"/>
                <a:ea typeface="돋움"/>
              </a:rPr>
              <a:t>Web application</a:t>
            </a:r>
            <a:endParaRPr lang="ko-K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11</a:t>
            </a:fld>
            <a:endParaRPr lang="en-US"/>
          </a:p>
        </p:txBody>
      </p:sp>
      <p:pic>
        <p:nvPicPr>
          <p:cNvPr id="2" name="그림 6" descr="텍스트이(가) 표시된 사진&#10;&#10;자동 생성된 설명">
            <a:extLst>
              <a:ext uri="{FF2B5EF4-FFF2-40B4-BE49-F238E27FC236}">
                <a16:creationId xmlns:a16="http://schemas.microsoft.com/office/drawing/2014/main" id="{CF71C8A9-3B07-4DDD-AA57-C7C608CB8782}"/>
              </a:ext>
            </a:extLst>
          </p:cNvPr>
          <p:cNvPicPr>
            <a:picLocks noChangeAspect="1"/>
          </p:cNvPicPr>
          <p:nvPr/>
        </p:nvPicPr>
        <p:blipFill>
          <a:blip r:embed="rId2"/>
          <a:stretch>
            <a:fillRect/>
          </a:stretch>
        </p:blipFill>
        <p:spPr>
          <a:xfrm>
            <a:off x="1116949" y="1959275"/>
            <a:ext cx="4204740" cy="3873417"/>
          </a:xfrm>
          <a:prstGeom prst="rect">
            <a:avLst/>
          </a:prstGeom>
        </p:spPr>
      </p:pic>
    </p:spTree>
    <p:extLst>
      <p:ext uri="{BB962C8B-B14F-4D97-AF65-F5344CB8AC3E}">
        <p14:creationId xmlns:p14="http://schemas.microsoft.com/office/powerpoint/2010/main" val="4533549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ko-KR" altLang="en-US" b="0" i="0">
                <a:solidFill>
                  <a:srgbClr val="000000"/>
                </a:solidFill>
                <a:effectLst/>
                <a:latin typeface="Malgun Gothic" panose="020B0503020000020004" pitchFamily="50" charset="-127"/>
                <a:ea typeface="Malgun Gothic" panose="020B0503020000020004" pitchFamily="50" charset="-127"/>
              </a:rPr>
              <a:t> </a:t>
            </a:r>
            <a:r>
              <a:rPr lang="en-US" altLang="ko-KR" b="0" i="1">
                <a:solidFill>
                  <a:srgbClr val="CFB991"/>
                </a:solidFill>
                <a:effectLst/>
                <a:latin typeface="Franklin Gothic Medium" panose="020B0603020102020204" pitchFamily="34" charset="0"/>
              </a:rPr>
              <a:t> Build an IoT Platform from Scratch</a:t>
            </a:r>
            <a:endParaRPr lang="en-US"/>
          </a:p>
        </p:txBody>
      </p:sp>
      <p:sp>
        <p:nvSpPr>
          <p:cNvPr id="3" name="Subtitle 2">
            <a:extLst>
              <a:ext uri="{FF2B5EF4-FFF2-40B4-BE49-F238E27FC236}">
                <a16:creationId xmlns:a16="http://schemas.microsoft.com/office/drawing/2014/main" id="{FB34A825-395A-4F4F-B819-51E21A3F1543}"/>
              </a:ext>
            </a:extLst>
          </p:cNvPr>
          <p:cNvSpPr>
            <a:spLocks noGrp="1"/>
          </p:cNvSpPr>
          <p:nvPr>
            <p:ph type="subTitle" idx="1"/>
          </p:nvPr>
        </p:nvSpPr>
        <p:spPr>
          <a:xfrm>
            <a:off x="1036528" y="1048678"/>
            <a:ext cx="6925733" cy="341599"/>
          </a:xfrm>
        </p:spPr>
        <p:txBody>
          <a:bodyPr/>
          <a:lstStyle/>
          <a:p>
            <a:r>
              <a:rPr lang="en-US">
                <a:latin typeface="Franklin Gothic Demi Cond"/>
              </a:rPr>
              <a:t>Android application - MQTT</a:t>
            </a:r>
            <a:endParaRPr lang="ko-KR" altLang="en-US"/>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12</a:t>
            </a:fld>
            <a:endParaRPr lang="en-US"/>
          </a:p>
        </p:txBody>
      </p:sp>
      <p:pic>
        <p:nvPicPr>
          <p:cNvPr id="4" name="그림 6" descr="텍스트이(가) 표시된 사진&#10;&#10;자동 생성된 설명">
            <a:extLst>
              <a:ext uri="{FF2B5EF4-FFF2-40B4-BE49-F238E27FC236}">
                <a16:creationId xmlns:a16="http://schemas.microsoft.com/office/drawing/2014/main" id="{73E5078F-9E7E-492D-BAF7-F4B44406128D}"/>
              </a:ext>
            </a:extLst>
          </p:cNvPr>
          <p:cNvPicPr>
            <a:picLocks noChangeAspect="1"/>
          </p:cNvPicPr>
          <p:nvPr/>
        </p:nvPicPr>
        <p:blipFill>
          <a:blip r:embed="rId2"/>
          <a:stretch>
            <a:fillRect/>
          </a:stretch>
        </p:blipFill>
        <p:spPr>
          <a:xfrm>
            <a:off x="202804" y="1962209"/>
            <a:ext cx="8747286" cy="3547333"/>
          </a:xfrm>
          <a:prstGeom prst="rect">
            <a:avLst/>
          </a:prstGeom>
        </p:spPr>
      </p:pic>
    </p:spTree>
    <p:extLst>
      <p:ext uri="{BB962C8B-B14F-4D97-AF65-F5344CB8AC3E}">
        <p14:creationId xmlns:p14="http://schemas.microsoft.com/office/powerpoint/2010/main" val="413402156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28108AD-DE16-4FAA-ACB2-5BA5A7776536}"/>
              </a:ext>
            </a:extLst>
          </p:cNvPr>
          <p:cNvSpPr>
            <a:spLocks noGrp="1"/>
          </p:cNvSpPr>
          <p:nvPr>
            <p:ph type="ctrTitle"/>
          </p:nvPr>
        </p:nvSpPr>
        <p:spPr/>
        <p:txBody>
          <a:bodyPr/>
          <a:lstStyle/>
          <a:p>
            <a:endParaRPr lang="ko-KR" altLang="en-US"/>
          </a:p>
        </p:txBody>
      </p:sp>
      <p:sp>
        <p:nvSpPr>
          <p:cNvPr id="5" name="슬라이드 번호 개체 틀 4">
            <a:extLst>
              <a:ext uri="{FF2B5EF4-FFF2-40B4-BE49-F238E27FC236}">
                <a16:creationId xmlns:a16="http://schemas.microsoft.com/office/drawing/2014/main" id="{31F7470F-9D06-4BF4-955A-123FA1EE4411}"/>
              </a:ext>
            </a:extLst>
          </p:cNvPr>
          <p:cNvSpPr>
            <a:spLocks noGrp="1"/>
          </p:cNvSpPr>
          <p:nvPr>
            <p:ph type="sldNum" sz="quarter" idx="4"/>
          </p:nvPr>
        </p:nvSpPr>
        <p:spPr/>
        <p:txBody>
          <a:bodyPr/>
          <a:lstStyle/>
          <a:p>
            <a:fld id="{8A7A6979-0714-4377-B894-6BE4C2D6E202}" type="slidenum">
              <a:rPr lang="en-US" smtClean="0"/>
              <a:pPr/>
              <a:t>13</a:t>
            </a:fld>
            <a:endParaRPr lang="en-US"/>
          </a:p>
        </p:txBody>
      </p:sp>
      <p:sp>
        <p:nvSpPr>
          <p:cNvPr id="7" name="Subtitle 2">
            <a:extLst>
              <a:ext uri="{FF2B5EF4-FFF2-40B4-BE49-F238E27FC236}">
                <a16:creationId xmlns:a16="http://schemas.microsoft.com/office/drawing/2014/main" id="{DEA0201B-2CA1-45FE-9D49-67A4C4894E89}"/>
              </a:ext>
            </a:extLst>
          </p:cNvPr>
          <p:cNvSpPr txBox="1">
            <a:spLocks/>
          </p:cNvSpPr>
          <p:nvPr/>
        </p:nvSpPr>
        <p:spPr>
          <a:xfrm>
            <a:off x="957427" y="961668"/>
            <a:ext cx="6925733"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Franklin Gothic Demi Cond"/>
              </a:rPr>
              <a:t>Android application - MQTT</a:t>
            </a:r>
            <a:endParaRPr lang="ko-KR" altLang="en-US"/>
          </a:p>
        </p:txBody>
      </p:sp>
      <p:pic>
        <p:nvPicPr>
          <p:cNvPr id="4" name="그림 5" descr="텍스트이(가) 표시된 사진&#10;&#10;자동 생성된 설명">
            <a:extLst>
              <a:ext uri="{FF2B5EF4-FFF2-40B4-BE49-F238E27FC236}">
                <a16:creationId xmlns:a16="http://schemas.microsoft.com/office/drawing/2014/main" id="{64438104-6107-4E15-A950-424F7E720BB1}"/>
              </a:ext>
            </a:extLst>
          </p:cNvPr>
          <p:cNvPicPr>
            <a:picLocks noChangeAspect="1"/>
          </p:cNvPicPr>
          <p:nvPr/>
        </p:nvPicPr>
        <p:blipFill>
          <a:blip r:embed="rId2"/>
          <a:stretch>
            <a:fillRect/>
          </a:stretch>
        </p:blipFill>
        <p:spPr>
          <a:xfrm>
            <a:off x="957532" y="1307621"/>
            <a:ext cx="7228935" cy="5436079"/>
          </a:xfrm>
          <a:prstGeom prst="rect">
            <a:avLst/>
          </a:prstGeom>
        </p:spPr>
      </p:pic>
    </p:spTree>
    <p:extLst>
      <p:ext uri="{BB962C8B-B14F-4D97-AF65-F5344CB8AC3E}">
        <p14:creationId xmlns:p14="http://schemas.microsoft.com/office/powerpoint/2010/main" val="32442785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AF02B31A-350A-422F-B124-EDBE322F231F}"/>
              </a:ext>
            </a:extLst>
          </p:cNvPr>
          <p:cNvSpPr>
            <a:spLocks noGrp="1"/>
          </p:cNvSpPr>
          <p:nvPr>
            <p:ph type="ctrTitle"/>
          </p:nvPr>
        </p:nvSpPr>
        <p:spPr/>
        <p:txBody>
          <a:bodyPr/>
          <a:lstStyle/>
          <a:p>
            <a:endParaRPr lang="ko-KR" altLang="en-US"/>
          </a:p>
        </p:txBody>
      </p:sp>
      <p:sp>
        <p:nvSpPr>
          <p:cNvPr id="5" name="슬라이드 번호 개체 틀 4">
            <a:extLst>
              <a:ext uri="{FF2B5EF4-FFF2-40B4-BE49-F238E27FC236}">
                <a16:creationId xmlns:a16="http://schemas.microsoft.com/office/drawing/2014/main" id="{EBFD23F9-7C13-40C2-A6ED-F95675E9003A}"/>
              </a:ext>
            </a:extLst>
          </p:cNvPr>
          <p:cNvSpPr>
            <a:spLocks noGrp="1"/>
          </p:cNvSpPr>
          <p:nvPr>
            <p:ph type="sldNum" sz="quarter" idx="4"/>
          </p:nvPr>
        </p:nvSpPr>
        <p:spPr/>
        <p:txBody>
          <a:bodyPr/>
          <a:lstStyle/>
          <a:p>
            <a:fld id="{8A7A6979-0714-4377-B894-6BE4C2D6E202}" type="slidenum">
              <a:rPr lang="en-US" smtClean="0"/>
              <a:pPr/>
              <a:t>14</a:t>
            </a:fld>
            <a:endParaRPr lang="en-US"/>
          </a:p>
        </p:txBody>
      </p:sp>
      <p:sp>
        <p:nvSpPr>
          <p:cNvPr id="7" name="Subtitle 2">
            <a:extLst>
              <a:ext uri="{FF2B5EF4-FFF2-40B4-BE49-F238E27FC236}">
                <a16:creationId xmlns:a16="http://schemas.microsoft.com/office/drawing/2014/main" id="{CB4D111B-9295-4D2A-9885-66B7CD87F6F6}"/>
              </a:ext>
            </a:extLst>
          </p:cNvPr>
          <p:cNvSpPr txBox="1">
            <a:spLocks/>
          </p:cNvSpPr>
          <p:nvPr/>
        </p:nvSpPr>
        <p:spPr>
          <a:xfrm>
            <a:off x="1119583" y="1020993"/>
            <a:ext cx="6925733"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a:latin typeface="Franklin Gothic Demi Cond"/>
              </a:rPr>
              <a:t>Android application - HTTP</a:t>
            </a:r>
            <a:endParaRPr lang="en-US"/>
          </a:p>
        </p:txBody>
      </p:sp>
      <p:pic>
        <p:nvPicPr>
          <p:cNvPr id="4" name="그림 5" descr="텍스트이(가) 표시된 사진&#10;&#10;자동 생성된 설명">
            <a:extLst>
              <a:ext uri="{FF2B5EF4-FFF2-40B4-BE49-F238E27FC236}">
                <a16:creationId xmlns:a16="http://schemas.microsoft.com/office/drawing/2014/main" id="{3ADCD027-1F10-4833-A92B-540CD0D5B448}"/>
              </a:ext>
            </a:extLst>
          </p:cNvPr>
          <p:cNvPicPr>
            <a:picLocks noChangeAspect="1"/>
          </p:cNvPicPr>
          <p:nvPr/>
        </p:nvPicPr>
        <p:blipFill>
          <a:blip r:embed="rId2"/>
          <a:stretch>
            <a:fillRect/>
          </a:stretch>
        </p:blipFill>
        <p:spPr>
          <a:xfrm>
            <a:off x="1115683" y="1365131"/>
            <a:ext cx="7013274" cy="5277927"/>
          </a:xfrm>
          <a:prstGeom prst="rect">
            <a:avLst/>
          </a:prstGeom>
        </p:spPr>
      </p:pic>
    </p:spTree>
    <p:extLst>
      <p:ext uri="{BB962C8B-B14F-4D97-AF65-F5344CB8AC3E}">
        <p14:creationId xmlns:p14="http://schemas.microsoft.com/office/powerpoint/2010/main" val="20864374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C731F-EA71-4D4F-BF17-2C7FAF7439B6}"/>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60B36620-2F51-4944-8D04-3EE4E793F217}"/>
              </a:ext>
            </a:extLst>
          </p:cNvPr>
          <p:cNvSpPr>
            <a:spLocks noGrp="1"/>
          </p:cNvSpPr>
          <p:nvPr>
            <p:ph type="subTitle" idx="1"/>
          </p:nvPr>
        </p:nvSpPr>
        <p:spPr/>
        <p:txBody>
          <a:bodyPr/>
          <a:lstStyle/>
          <a:p>
            <a:r>
              <a:rPr lang="en-US">
                <a:latin typeface="Franklin Gothic Demi Cond"/>
                <a:ea typeface="돋움"/>
              </a:rPr>
              <a:t>Android application </a:t>
            </a:r>
            <a:r>
              <a:rPr lang="en-US" altLang="ko-KR" b="0">
                <a:latin typeface="Franklin Gothic Demi Cond"/>
                <a:ea typeface="돋움"/>
              </a:rPr>
              <a:t>- Unresolved</a:t>
            </a:r>
            <a:r>
              <a:rPr lang="ko-KR" b="0">
                <a:latin typeface="Franklin Gothic Demi Cond"/>
                <a:ea typeface="돋움"/>
              </a:rPr>
              <a:t> </a:t>
            </a:r>
            <a:r>
              <a:rPr lang="ko-KR" b="0" err="1">
                <a:latin typeface="Franklin Gothic Demi Cond"/>
                <a:ea typeface="돋움"/>
              </a:rPr>
              <a:t>problem</a:t>
            </a:r>
            <a:endParaRPr lang="ko-KR">
              <a:latin typeface="Franklin Gothic Demi Cond"/>
              <a:ea typeface="돋움"/>
            </a:endParaRPr>
          </a:p>
        </p:txBody>
      </p:sp>
      <p:sp>
        <p:nvSpPr>
          <p:cNvPr id="5" name="슬라이드 번호 개체 틀 4">
            <a:extLst>
              <a:ext uri="{FF2B5EF4-FFF2-40B4-BE49-F238E27FC236}">
                <a16:creationId xmlns:a16="http://schemas.microsoft.com/office/drawing/2014/main" id="{A63267F2-E829-4748-AEC9-DE26CAE31A80}"/>
              </a:ext>
            </a:extLst>
          </p:cNvPr>
          <p:cNvSpPr>
            <a:spLocks noGrp="1"/>
          </p:cNvSpPr>
          <p:nvPr>
            <p:ph type="sldNum" sz="quarter" idx="4"/>
          </p:nvPr>
        </p:nvSpPr>
        <p:spPr/>
        <p:txBody>
          <a:bodyPr/>
          <a:lstStyle/>
          <a:p>
            <a:fld id="{8A7A6979-0714-4377-B894-6BE4C2D6E202}" type="slidenum">
              <a:rPr lang="en-US" smtClean="0"/>
              <a:pPr/>
              <a:t>15</a:t>
            </a:fld>
            <a:endParaRPr lang="en-US"/>
          </a:p>
        </p:txBody>
      </p:sp>
      <p:pic>
        <p:nvPicPr>
          <p:cNvPr id="4" name="그림 5">
            <a:extLst>
              <a:ext uri="{FF2B5EF4-FFF2-40B4-BE49-F238E27FC236}">
                <a16:creationId xmlns:a16="http://schemas.microsoft.com/office/drawing/2014/main" id="{0CBB00D4-F51D-4E8D-9726-4C7C2FF302A2}"/>
              </a:ext>
            </a:extLst>
          </p:cNvPr>
          <p:cNvPicPr>
            <a:picLocks noChangeAspect="1"/>
          </p:cNvPicPr>
          <p:nvPr/>
        </p:nvPicPr>
        <p:blipFill>
          <a:blip r:embed="rId2"/>
          <a:stretch>
            <a:fillRect/>
          </a:stretch>
        </p:blipFill>
        <p:spPr>
          <a:xfrm>
            <a:off x="1118984" y="2482658"/>
            <a:ext cx="7357459" cy="233283"/>
          </a:xfrm>
          <a:prstGeom prst="rect">
            <a:avLst/>
          </a:prstGeom>
        </p:spPr>
      </p:pic>
      <p:sp>
        <p:nvSpPr>
          <p:cNvPr id="7" name="TextBox 6">
            <a:extLst>
              <a:ext uri="{FF2B5EF4-FFF2-40B4-BE49-F238E27FC236}">
                <a16:creationId xmlns:a16="http://schemas.microsoft.com/office/drawing/2014/main" id="{639828C1-96D1-4D54-A595-EF89D47E53AF}"/>
              </a:ext>
            </a:extLst>
          </p:cNvPr>
          <p:cNvSpPr txBox="1"/>
          <p:nvPr/>
        </p:nvSpPr>
        <p:spPr>
          <a:xfrm>
            <a:off x="1074509" y="2115217"/>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ko-KR" altLang="en-US" err="1">
                <a:solidFill>
                  <a:srgbClr val="555960"/>
                </a:solidFill>
                <a:latin typeface="Franklin Gothic Demi Cond"/>
                <a:ea typeface="돋움"/>
              </a:rPr>
              <a:t>Error</a:t>
            </a:r>
            <a:endParaRPr lang="ko-KR" altLang="en-US">
              <a:solidFill>
                <a:srgbClr val="555960"/>
              </a:solidFill>
              <a:latin typeface="Franklin Gothic Demi Cond"/>
              <a:ea typeface="돋움"/>
            </a:endParaRPr>
          </a:p>
        </p:txBody>
      </p:sp>
      <p:pic>
        <p:nvPicPr>
          <p:cNvPr id="8" name="그림 8" descr="텍스트이(가) 표시된 사진&#10;&#10;자동 생성된 설명">
            <a:extLst>
              <a:ext uri="{FF2B5EF4-FFF2-40B4-BE49-F238E27FC236}">
                <a16:creationId xmlns:a16="http://schemas.microsoft.com/office/drawing/2014/main" id="{CD5BCA1B-DB9E-4F0B-BE97-7386351EF902}"/>
              </a:ext>
            </a:extLst>
          </p:cNvPr>
          <p:cNvPicPr>
            <a:picLocks noChangeAspect="1"/>
          </p:cNvPicPr>
          <p:nvPr/>
        </p:nvPicPr>
        <p:blipFill>
          <a:blip r:embed="rId3"/>
          <a:stretch>
            <a:fillRect/>
          </a:stretch>
        </p:blipFill>
        <p:spPr>
          <a:xfrm>
            <a:off x="1118983" y="3802312"/>
            <a:ext cx="7358490" cy="676567"/>
          </a:xfrm>
          <a:prstGeom prst="rect">
            <a:avLst/>
          </a:prstGeom>
        </p:spPr>
      </p:pic>
      <p:sp>
        <p:nvSpPr>
          <p:cNvPr id="9" name="TextBox 8">
            <a:extLst>
              <a:ext uri="{FF2B5EF4-FFF2-40B4-BE49-F238E27FC236}">
                <a16:creationId xmlns:a16="http://schemas.microsoft.com/office/drawing/2014/main" id="{F66C48CC-0021-4579-82E3-A2969F4401EF}"/>
              </a:ext>
            </a:extLst>
          </p:cNvPr>
          <p:cNvSpPr txBox="1"/>
          <p:nvPr/>
        </p:nvSpPr>
        <p:spPr>
          <a:xfrm>
            <a:off x="1074509" y="3431668"/>
            <a:ext cx="381059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err="1">
                <a:solidFill>
                  <a:srgbClr val="555960"/>
                </a:solidFill>
                <a:latin typeface="Franklin Gothic Demi Cond"/>
                <a:ea typeface="+mn-lt"/>
                <a:cs typeface="+mn-lt"/>
              </a:rPr>
              <a:t>Try</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to</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install</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the</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certificate</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from</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cmd</a:t>
            </a:r>
            <a:endParaRPr lang="ko-KR">
              <a:solidFill>
                <a:srgbClr val="555960"/>
              </a:solidFill>
              <a:latin typeface="Franklin Gothic Demi Cond"/>
              <a:ea typeface="돋움"/>
            </a:endParaRPr>
          </a:p>
        </p:txBody>
      </p:sp>
    </p:spTree>
    <p:extLst>
      <p:ext uri="{BB962C8B-B14F-4D97-AF65-F5344CB8AC3E}">
        <p14:creationId xmlns:p14="http://schemas.microsoft.com/office/powerpoint/2010/main" val="357938958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55C731F-EA71-4D4F-BF17-2C7FAF7439B6}"/>
              </a:ext>
            </a:extLst>
          </p:cNvPr>
          <p:cNvSpPr>
            <a:spLocks noGrp="1"/>
          </p:cNvSpPr>
          <p:nvPr>
            <p:ph type="ctrTitle"/>
          </p:nvPr>
        </p:nvSpPr>
        <p:spPr/>
        <p:txBody>
          <a:bodyPr/>
          <a:lstStyle/>
          <a:p>
            <a:endParaRPr lang="ko-KR" altLang="en-US"/>
          </a:p>
        </p:txBody>
      </p:sp>
      <p:sp>
        <p:nvSpPr>
          <p:cNvPr id="3" name="부제목 2">
            <a:extLst>
              <a:ext uri="{FF2B5EF4-FFF2-40B4-BE49-F238E27FC236}">
                <a16:creationId xmlns:a16="http://schemas.microsoft.com/office/drawing/2014/main" id="{60B36620-2F51-4944-8D04-3EE4E793F217}"/>
              </a:ext>
            </a:extLst>
          </p:cNvPr>
          <p:cNvSpPr>
            <a:spLocks noGrp="1"/>
          </p:cNvSpPr>
          <p:nvPr>
            <p:ph type="subTitle" idx="1"/>
          </p:nvPr>
        </p:nvSpPr>
        <p:spPr/>
        <p:txBody>
          <a:bodyPr/>
          <a:lstStyle/>
          <a:p>
            <a:r>
              <a:rPr lang="en-US">
                <a:latin typeface="Franklin Gothic Demi Cond"/>
                <a:ea typeface="돋움"/>
              </a:rPr>
              <a:t>Android application</a:t>
            </a:r>
            <a:r>
              <a:rPr lang="en-US" altLang="ko-KR" b="0">
                <a:latin typeface="Franklin Gothic Demi Cond"/>
                <a:ea typeface="돋움"/>
              </a:rPr>
              <a:t> - Unresolved</a:t>
            </a:r>
            <a:r>
              <a:rPr lang="ko-KR" b="0">
                <a:latin typeface="Franklin Gothic Demi Cond"/>
                <a:ea typeface="돋움"/>
              </a:rPr>
              <a:t> </a:t>
            </a:r>
            <a:r>
              <a:rPr lang="ko-KR" b="0" err="1">
                <a:latin typeface="Franklin Gothic Demi Cond"/>
                <a:ea typeface="돋움"/>
              </a:rPr>
              <a:t>problem</a:t>
            </a:r>
            <a:endParaRPr lang="ko-KR">
              <a:latin typeface="Franklin Gothic Demi Cond"/>
              <a:ea typeface="돋움"/>
            </a:endParaRPr>
          </a:p>
        </p:txBody>
      </p:sp>
      <p:sp>
        <p:nvSpPr>
          <p:cNvPr id="5" name="슬라이드 번호 개체 틀 4">
            <a:extLst>
              <a:ext uri="{FF2B5EF4-FFF2-40B4-BE49-F238E27FC236}">
                <a16:creationId xmlns:a16="http://schemas.microsoft.com/office/drawing/2014/main" id="{A63267F2-E829-4748-AEC9-DE26CAE31A80}"/>
              </a:ext>
            </a:extLst>
          </p:cNvPr>
          <p:cNvSpPr>
            <a:spLocks noGrp="1"/>
          </p:cNvSpPr>
          <p:nvPr>
            <p:ph type="sldNum" sz="quarter" idx="4"/>
          </p:nvPr>
        </p:nvSpPr>
        <p:spPr/>
        <p:txBody>
          <a:bodyPr/>
          <a:lstStyle/>
          <a:p>
            <a:fld id="{8A7A6979-0714-4377-B894-6BE4C2D6E202}" type="slidenum">
              <a:rPr lang="en-US" smtClean="0"/>
              <a:pPr/>
              <a:t>16</a:t>
            </a:fld>
            <a:endParaRPr lang="en-US"/>
          </a:p>
        </p:txBody>
      </p:sp>
      <p:sp>
        <p:nvSpPr>
          <p:cNvPr id="9" name="TextBox 8">
            <a:extLst>
              <a:ext uri="{FF2B5EF4-FFF2-40B4-BE49-F238E27FC236}">
                <a16:creationId xmlns:a16="http://schemas.microsoft.com/office/drawing/2014/main" id="{F66C48CC-0021-4579-82E3-A2969F4401EF}"/>
              </a:ext>
            </a:extLst>
          </p:cNvPr>
          <p:cNvSpPr txBox="1"/>
          <p:nvPr/>
        </p:nvSpPr>
        <p:spPr>
          <a:xfrm>
            <a:off x="1021139" y="1955108"/>
            <a:ext cx="6790397"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ko-KR" err="1">
                <a:solidFill>
                  <a:srgbClr val="555960"/>
                </a:solidFill>
                <a:latin typeface="Franklin Gothic Demi Cond"/>
                <a:ea typeface="+mn-lt"/>
                <a:cs typeface="+mn-lt"/>
              </a:rPr>
              <a:t>Try</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to</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install</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the</a:t>
            </a:r>
            <a:r>
              <a:rPr lang="ko-KR">
                <a:solidFill>
                  <a:srgbClr val="555960"/>
                </a:solidFill>
                <a:latin typeface="Franklin Gothic Demi Cond"/>
                <a:ea typeface="+mn-lt"/>
                <a:cs typeface="+mn-lt"/>
              </a:rPr>
              <a:t> </a:t>
            </a:r>
            <a:r>
              <a:rPr lang="ko-KR" err="1">
                <a:solidFill>
                  <a:srgbClr val="555960"/>
                </a:solidFill>
                <a:latin typeface="Franklin Gothic Demi Cond"/>
                <a:ea typeface="+mn-lt"/>
                <a:cs typeface="+mn-lt"/>
              </a:rPr>
              <a:t>certificate</a:t>
            </a:r>
            <a:r>
              <a:rPr lang="ko-KR">
                <a:solidFill>
                  <a:srgbClr val="555960"/>
                </a:solidFill>
                <a:latin typeface="Franklin Gothic Demi Cond"/>
                <a:ea typeface="+mn-lt"/>
                <a:cs typeface="+mn-lt"/>
              </a:rPr>
              <a:t> </a:t>
            </a:r>
            <a:r>
              <a:rPr lang="en-US" altLang="ko-KR">
                <a:solidFill>
                  <a:srgbClr val="555960"/>
                </a:solidFill>
                <a:latin typeface="Franklin Gothic Demi Cond"/>
                <a:ea typeface="+mn-lt"/>
                <a:cs typeface="+mn-lt"/>
              </a:rPr>
              <a:t>using</a:t>
            </a:r>
            <a:r>
              <a:rPr lang="ko-KR" altLang="en-US">
                <a:solidFill>
                  <a:srgbClr val="555960"/>
                </a:solidFill>
                <a:latin typeface="Franklin Gothic Demi Cond"/>
                <a:ea typeface="+mn-lt"/>
                <a:cs typeface="+mn-lt"/>
              </a:rPr>
              <a:t> </a:t>
            </a:r>
            <a:r>
              <a:rPr lang="en-US" altLang="ko-KR">
                <a:solidFill>
                  <a:srgbClr val="555960"/>
                </a:solidFill>
                <a:latin typeface="Franklin Gothic Demi Cond"/>
                <a:ea typeface="+mn-lt"/>
                <a:cs typeface="+mn-lt"/>
              </a:rPr>
              <a:t>'</a:t>
            </a:r>
            <a:r>
              <a:rPr lang="en-US" altLang="ko-KR" err="1">
                <a:solidFill>
                  <a:srgbClr val="555960"/>
                </a:solidFill>
                <a:latin typeface="Franklin Gothic Demi Cond"/>
                <a:ea typeface="+mn-lt"/>
                <a:cs typeface="+mn-lt"/>
              </a:rPr>
              <a:t>portecle</a:t>
            </a:r>
            <a:r>
              <a:rPr lang="en-US" altLang="ko-KR">
                <a:solidFill>
                  <a:srgbClr val="555960"/>
                </a:solidFill>
                <a:latin typeface="Franklin Gothic Demi Cond"/>
                <a:ea typeface="+mn-lt"/>
                <a:cs typeface="+mn-lt"/>
              </a:rPr>
              <a:t>'</a:t>
            </a:r>
            <a:r>
              <a:rPr lang="ko-KR" altLang="en-US">
                <a:solidFill>
                  <a:srgbClr val="555960"/>
                </a:solidFill>
                <a:latin typeface="Franklin Gothic Demi Cond"/>
                <a:ea typeface="+mn-lt"/>
                <a:cs typeface="+mn-lt"/>
              </a:rPr>
              <a:t> </a:t>
            </a:r>
            <a:r>
              <a:rPr lang="en-US" altLang="ko-KR">
                <a:solidFill>
                  <a:srgbClr val="555960"/>
                </a:solidFill>
                <a:latin typeface="Franklin Gothic Demi Cond"/>
                <a:ea typeface="+mn-lt"/>
                <a:cs typeface="+mn-lt"/>
              </a:rPr>
              <a:t>program</a:t>
            </a:r>
            <a:endParaRPr lang="ko-KR">
              <a:solidFill>
                <a:srgbClr val="555960"/>
              </a:solidFill>
              <a:latin typeface="Franklin Gothic Demi Cond"/>
            </a:endParaRPr>
          </a:p>
        </p:txBody>
      </p:sp>
      <p:pic>
        <p:nvPicPr>
          <p:cNvPr id="10" name="그림 10" descr="텍스트이(가) 표시된 사진&#10;&#10;자동 생성된 설명">
            <a:extLst>
              <a:ext uri="{FF2B5EF4-FFF2-40B4-BE49-F238E27FC236}">
                <a16:creationId xmlns:a16="http://schemas.microsoft.com/office/drawing/2014/main" id="{59C8E700-92F7-4A16-A4DA-5D361959A710}"/>
              </a:ext>
            </a:extLst>
          </p:cNvPr>
          <p:cNvPicPr>
            <a:picLocks noChangeAspect="1"/>
          </p:cNvPicPr>
          <p:nvPr/>
        </p:nvPicPr>
        <p:blipFill>
          <a:blip r:embed="rId2"/>
          <a:stretch>
            <a:fillRect/>
          </a:stretch>
        </p:blipFill>
        <p:spPr>
          <a:xfrm>
            <a:off x="2283328" y="2326049"/>
            <a:ext cx="4267929" cy="3694187"/>
          </a:xfrm>
          <a:prstGeom prst="rect">
            <a:avLst/>
          </a:prstGeom>
        </p:spPr>
      </p:pic>
    </p:spTree>
    <p:extLst>
      <p:ext uri="{BB962C8B-B14F-4D97-AF65-F5344CB8AC3E}">
        <p14:creationId xmlns:p14="http://schemas.microsoft.com/office/powerpoint/2010/main" val="18896143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a:xfrm>
            <a:off x="1018337" y="1372851"/>
            <a:ext cx="6925733" cy="341599"/>
          </a:xfrm>
        </p:spPr>
        <p:txBody>
          <a:bodyPr/>
          <a:lstStyle/>
          <a:p>
            <a:r>
              <a:rPr lang="en-US" altLang="ko-KR" b="0">
                <a:latin typeface="Franklin Gothic Demi Cond"/>
                <a:ea typeface="돋움"/>
              </a:rPr>
              <a:t>Alternative</a:t>
            </a:r>
            <a:endParaRPr lang="ko-KR" altLang="en-US"/>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17</a:t>
            </a:fld>
            <a:endParaRPr lang="en-US"/>
          </a:p>
        </p:txBody>
      </p:sp>
      <p:pic>
        <p:nvPicPr>
          <p:cNvPr id="2" name="그림 6">
            <a:extLst>
              <a:ext uri="{FF2B5EF4-FFF2-40B4-BE49-F238E27FC236}">
                <a16:creationId xmlns:a16="http://schemas.microsoft.com/office/drawing/2014/main" id="{02290A0F-098F-4FC6-AB3F-8EE6EE477ED5}"/>
              </a:ext>
            </a:extLst>
          </p:cNvPr>
          <p:cNvPicPr>
            <a:picLocks noChangeAspect="1"/>
          </p:cNvPicPr>
          <p:nvPr/>
        </p:nvPicPr>
        <p:blipFill>
          <a:blip r:embed="rId2"/>
          <a:stretch>
            <a:fillRect/>
          </a:stretch>
        </p:blipFill>
        <p:spPr>
          <a:xfrm>
            <a:off x="6007921" y="1684046"/>
            <a:ext cx="2036335" cy="3837949"/>
          </a:xfrm>
          <a:prstGeom prst="rect">
            <a:avLst/>
          </a:prstGeom>
        </p:spPr>
      </p:pic>
      <p:sp>
        <p:nvSpPr>
          <p:cNvPr id="8" name="Text Placeholder 3">
            <a:extLst>
              <a:ext uri="{FF2B5EF4-FFF2-40B4-BE49-F238E27FC236}">
                <a16:creationId xmlns:a16="http://schemas.microsoft.com/office/drawing/2014/main" id="{BF768A07-CF06-472C-BACA-8EA6C03B9AD0}"/>
              </a:ext>
            </a:extLst>
          </p:cNvPr>
          <p:cNvSpPr txBox="1">
            <a:spLocks/>
          </p:cNvSpPr>
          <p:nvPr/>
        </p:nvSpPr>
        <p:spPr>
          <a:xfrm>
            <a:off x="5844876" y="5634534"/>
            <a:ext cx="2366771" cy="325177"/>
          </a:xfrm>
          <a:prstGeom prst="rect">
            <a:avLst/>
          </a:prstGeom>
        </p:spPr>
        <p:txBody>
          <a:bodyPr vert="horz" lIns="0" tIns="0" rIns="0" bIns="0" rtlCol="0" anchor="t">
            <a:normAutofit fontScale="85000"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Dashboard in Node-RED</a:t>
            </a:r>
            <a:endParaRPr lang="en-US"/>
          </a:p>
        </p:txBody>
      </p:sp>
      <p:pic>
        <p:nvPicPr>
          <p:cNvPr id="9" name="그림 9">
            <a:extLst>
              <a:ext uri="{FF2B5EF4-FFF2-40B4-BE49-F238E27FC236}">
                <a16:creationId xmlns:a16="http://schemas.microsoft.com/office/drawing/2014/main" id="{082AD9FD-C1E3-4E35-ADE7-1955E0100772}"/>
              </a:ext>
            </a:extLst>
          </p:cNvPr>
          <p:cNvPicPr>
            <a:picLocks noChangeAspect="1"/>
          </p:cNvPicPr>
          <p:nvPr/>
        </p:nvPicPr>
        <p:blipFill>
          <a:blip r:embed="rId3"/>
          <a:stretch>
            <a:fillRect/>
          </a:stretch>
        </p:blipFill>
        <p:spPr>
          <a:xfrm>
            <a:off x="914399" y="2293780"/>
            <a:ext cx="4811674" cy="2760863"/>
          </a:xfrm>
          <a:prstGeom prst="rect">
            <a:avLst/>
          </a:prstGeom>
        </p:spPr>
      </p:pic>
      <p:sp>
        <p:nvSpPr>
          <p:cNvPr id="10" name="Text Placeholder 3">
            <a:extLst>
              <a:ext uri="{FF2B5EF4-FFF2-40B4-BE49-F238E27FC236}">
                <a16:creationId xmlns:a16="http://schemas.microsoft.com/office/drawing/2014/main" id="{F79A096E-59C9-4915-8728-E48649C559B2}"/>
              </a:ext>
            </a:extLst>
          </p:cNvPr>
          <p:cNvSpPr txBox="1">
            <a:spLocks/>
          </p:cNvSpPr>
          <p:nvPr/>
        </p:nvSpPr>
        <p:spPr>
          <a:xfrm>
            <a:off x="2376325" y="5472378"/>
            <a:ext cx="1892169" cy="32517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Node-RED flow</a:t>
            </a:r>
            <a:endParaRPr lang="en-US"/>
          </a:p>
        </p:txBody>
      </p:sp>
    </p:spTree>
    <p:extLst>
      <p:ext uri="{BB962C8B-B14F-4D97-AF65-F5344CB8AC3E}">
        <p14:creationId xmlns:p14="http://schemas.microsoft.com/office/powerpoint/2010/main" val="190995989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ko-KR">
                <a:latin typeface="Franklin Gothic Demi Cond"/>
              </a:rPr>
              <a:t>Result of project</a:t>
            </a: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18</a:t>
            </a:fld>
            <a:endParaRPr lang="en-US"/>
          </a:p>
        </p:txBody>
      </p:sp>
      <p:pic>
        <p:nvPicPr>
          <p:cNvPr id="2" name="그림 6" descr="텍스트이(가) 표시된 사진&#10;&#10;자동 생성된 설명">
            <a:extLst>
              <a:ext uri="{FF2B5EF4-FFF2-40B4-BE49-F238E27FC236}">
                <a16:creationId xmlns:a16="http://schemas.microsoft.com/office/drawing/2014/main" id="{F05DED9B-375F-45FE-9615-209C705E8A8F}"/>
              </a:ext>
            </a:extLst>
          </p:cNvPr>
          <p:cNvPicPr>
            <a:picLocks noChangeAspect="1"/>
          </p:cNvPicPr>
          <p:nvPr/>
        </p:nvPicPr>
        <p:blipFill>
          <a:blip r:embed="rId2"/>
          <a:stretch>
            <a:fillRect/>
          </a:stretch>
        </p:blipFill>
        <p:spPr>
          <a:xfrm>
            <a:off x="1117420" y="1975329"/>
            <a:ext cx="5934666" cy="3337742"/>
          </a:xfrm>
          <a:prstGeom prst="rect">
            <a:avLst/>
          </a:prstGeom>
        </p:spPr>
      </p:pic>
    </p:spTree>
    <p:extLst>
      <p:ext uri="{BB962C8B-B14F-4D97-AF65-F5344CB8AC3E}">
        <p14:creationId xmlns:p14="http://schemas.microsoft.com/office/powerpoint/2010/main" val="23565575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a:latin typeface="Franklin Gothic Demi Cond"/>
                <a:ea typeface="돋움"/>
              </a:rPr>
              <a:t>LED System</a:t>
            </a:r>
            <a:endParaRPr lang="ko-KR" altLang="en-US">
              <a:latin typeface="Franklin Gothic Demi Cond"/>
              <a:ea typeface="돋움"/>
            </a:endParaRP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19</a:t>
            </a:fld>
            <a:endParaRPr lang="en-US"/>
          </a:p>
        </p:txBody>
      </p:sp>
      <p:pic>
        <p:nvPicPr>
          <p:cNvPr id="2" name="led">
            <a:hlinkClick r:id="" action="ppaction://media"/>
            <a:extLst>
              <a:ext uri="{FF2B5EF4-FFF2-40B4-BE49-F238E27FC236}">
                <a16:creationId xmlns:a16="http://schemas.microsoft.com/office/drawing/2014/main" id="{750E631C-D8B0-4EBF-B877-EEB5F7737CC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26497" y="2041117"/>
            <a:ext cx="6507163" cy="3657600"/>
          </a:xfrm>
          <a:prstGeom prst="rect">
            <a:avLst/>
          </a:prstGeom>
        </p:spPr>
      </p:pic>
    </p:spTree>
    <p:extLst>
      <p:ext uri="{BB962C8B-B14F-4D97-AF65-F5344CB8AC3E}">
        <p14:creationId xmlns:p14="http://schemas.microsoft.com/office/powerpoint/2010/main" val="975182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90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E77B1-4B55-A242-8B59-746A49F23172}"/>
              </a:ext>
            </a:extLst>
          </p:cNvPr>
          <p:cNvSpPr>
            <a:spLocks noGrp="1"/>
          </p:cNvSpPr>
          <p:nvPr>
            <p:ph type="ctrTitle"/>
          </p:nvPr>
        </p:nvSpPr>
        <p:spPr/>
        <p:txBody>
          <a:bodyPr/>
          <a:lstStyle/>
          <a:p>
            <a:r>
              <a:rPr lang="en-US"/>
              <a:t>Build an IoT Platform from Scratch</a:t>
            </a:r>
            <a:endParaRPr lang="ko-KR" altLang="en-US"/>
          </a:p>
        </p:txBody>
      </p:sp>
      <p:sp>
        <p:nvSpPr>
          <p:cNvPr id="4" name="Text Placeholder 3">
            <a:extLst>
              <a:ext uri="{FF2B5EF4-FFF2-40B4-BE49-F238E27FC236}">
                <a16:creationId xmlns:a16="http://schemas.microsoft.com/office/drawing/2014/main" id="{F1EADA44-5041-9443-9404-EDBD15A7CC1E}"/>
              </a:ext>
            </a:extLst>
          </p:cNvPr>
          <p:cNvSpPr>
            <a:spLocks noGrp="1"/>
          </p:cNvSpPr>
          <p:nvPr>
            <p:ph type="body" sz="quarter" idx="14"/>
          </p:nvPr>
        </p:nvSpPr>
        <p:spPr>
          <a:xfrm>
            <a:off x="1046160" y="1841052"/>
            <a:ext cx="1950810" cy="317584"/>
          </a:xfrm>
        </p:spPr>
        <p:txBody>
          <a:bodyPr vert="horz" lIns="0" tIns="0" rIns="0" bIns="0" rtlCol="0" anchor="t">
            <a:normAutofit/>
          </a:bodyPr>
          <a:lstStyle/>
          <a:p>
            <a:r>
              <a:rPr lang="en-US">
                <a:latin typeface="Franklin Gothic Medium"/>
              </a:rPr>
              <a:t>Smart Home</a:t>
            </a:r>
            <a:endParaRPr lang="en-US"/>
          </a:p>
        </p:txBody>
      </p:sp>
      <p:sp>
        <p:nvSpPr>
          <p:cNvPr id="5" name="Slide Number Placeholder 4">
            <a:extLst>
              <a:ext uri="{FF2B5EF4-FFF2-40B4-BE49-F238E27FC236}">
                <a16:creationId xmlns:a16="http://schemas.microsoft.com/office/drawing/2014/main" id="{55B2B550-1237-A249-BBC0-24B0BEA890EE}"/>
              </a:ext>
            </a:extLst>
          </p:cNvPr>
          <p:cNvSpPr>
            <a:spLocks noGrp="1"/>
          </p:cNvSpPr>
          <p:nvPr>
            <p:ph type="sldNum" sz="quarter" idx="4"/>
          </p:nvPr>
        </p:nvSpPr>
        <p:spPr/>
        <p:txBody>
          <a:bodyPr/>
          <a:lstStyle/>
          <a:p>
            <a:fld id="{8A7A6979-0714-4377-B894-6BE4C2D6E202}" type="slidenum">
              <a:rPr lang="en-US" smtClean="0"/>
              <a:pPr/>
              <a:t>2</a:t>
            </a:fld>
            <a:endParaRPr lang="en-US"/>
          </a:p>
        </p:txBody>
      </p:sp>
      <p:pic>
        <p:nvPicPr>
          <p:cNvPr id="7" name="그림 7">
            <a:extLst>
              <a:ext uri="{FF2B5EF4-FFF2-40B4-BE49-F238E27FC236}">
                <a16:creationId xmlns:a16="http://schemas.microsoft.com/office/drawing/2014/main" id="{34585C80-F298-4217-9EDE-94361A6411DF}"/>
              </a:ext>
            </a:extLst>
          </p:cNvPr>
          <p:cNvPicPr>
            <a:picLocks noChangeAspect="1"/>
          </p:cNvPicPr>
          <p:nvPr/>
        </p:nvPicPr>
        <p:blipFill>
          <a:blip r:embed="rId2"/>
          <a:stretch>
            <a:fillRect/>
          </a:stretch>
        </p:blipFill>
        <p:spPr>
          <a:xfrm>
            <a:off x="671184" y="2404633"/>
            <a:ext cx="2743200" cy="2431473"/>
          </a:xfrm>
          <a:prstGeom prst="rect">
            <a:avLst/>
          </a:prstGeom>
        </p:spPr>
      </p:pic>
      <p:pic>
        <p:nvPicPr>
          <p:cNvPr id="8" name="그림 8">
            <a:extLst>
              <a:ext uri="{FF2B5EF4-FFF2-40B4-BE49-F238E27FC236}">
                <a16:creationId xmlns:a16="http://schemas.microsoft.com/office/drawing/2014/main" id="{C28C3BE5-8492-4FEF-9018-A90A59B8AAC7}"/>
              </a:ext>
            </a:extLst>
          </p:cNvPr>
          <p:cNvPicPr>
            <a:picLocks noChangeAspect="1"/>
          </p:cNvPicPr>
          <p:nvPr/>
        </p:nvPicPr>
        <p:blipFill>
          <a:blip r:embed="rId3"/>
          <a:stretch>
            <a:fillRect/>
          </a:stretch>
        </p:blipFill>
        <p:spPr>
          <a:xfrm>
            <a:off x="3761208" y="2185906"/>
            <a:ext cx="4793182" cy="3272339"/>
          </a:xfrm>
          <a:prstGeom prst="rect">
            <a:avLst/>
          </a:prstGeom>
        </p:spPr>
      </p:pic>
      <p:sp>
        <p:nvSpPr>
          <p:cNvPr id="10" name="Text Placeholder 3">
            <a:extLst>
              <a:ext uri="{FF2B5EF4-FFF2-40B4-BE49-F238E27FC236}">
                <a16:creationId xmlns:a16="http://schemas.microsoft.com/office/drawing/2014/main" id="{7B455831-78AD-4CBE-9F37-D9E885BB9B3A}"/>
              </a:ext>
            </a:extLst>
          </p:cNvPr>
          <p:cNvSpPr txBox="1">
            <a:spLocks/>
          </p:cNvSpPr>
          <p:nvPr/>
        </p:nvSpPr>
        <p:spPr>
          <a:xfrm>
            <a:off x="3605308" y="3455058"/>
            <a:ext cx="1074173" cy="479424"/>
          </a:xfrm>
          <a:prstGeom prst="rect">
            <a:avLst/>
          </a:prstGeom>
        </p:spPr>
        <p:txBody>
          <a:bodyPr vert="horz" lIns="0" tIns="0" rIns="0" bIns="0" rtlCol="0" anchor="t">
            <a:normAutofit fontScale="92500" lnSpcReduction="100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Security camera</a:t>
            </a:r>
            <a:endParaRPr lang="en-US"/>
          </a:p>
        </p:txBody>
      </p:sp>
      <p:sp>
        <p:nvSpPr>
          <p:cNvPr id="12" name="Text Placeholder 3">
            <a:extLst>
              <a:ext uri="{FF2B5EF4-FFF2-40B4-BE49-F238E27FC236}">
                <a16:creationId xmlns:a16="http://schemas.microsoft.com/office/drawing/2014/main" id="{89899D64-4D9A-4487-A5AE-4B91B2A0BE9C}"/>
              </a:ext>
            </a:extLst>
          </p:cNvPr>
          <p:cNvSpPr txBox="1">
            <a:spLocks/>
          </p:cNvSpPr>
          <p:nvPr/>
        </p:nvSpPr>
        <p:spPr>
          <a:xfrm>
            <a:off x="3385766" y="4971242"/>
            <a:ext cx="2328437" cy="513140"/>
          </a:xfrm>
          <a:prstGeom prst="rect">
            <a:avLst/>
          </a:prstGeom>
        </p:spPr>
        <p:txBody>
          <a:bodyPr vert="horz" lIns="0" tIns="0" rIns="0" bIns="0" rtlCol="0" anchor="t">
            <a:no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700">
                <a:latin typeface="Franklin Gothic Medium"/>
              </a:rPr>
              <a:t>Check temperature and humidity</a:t>
            </a:r>
            <a:endParaRPr lang="en-US" sz="1700"/>
          </a:p>
        </p:txBody>
      </p:sp>
      <p:sp>
        <p:nvSpPr>
          <p:cNvPr id="14" name="Text Placeholder 3">
            <a:extLst>
              <a:ext uri="{FF2B5EF4-FFF2-40B4-BE49-F238E27FC236}">
                <a16:creationId xmlns:a16="http://schemas.microsoft.com/office/drawing/2014/main" id="{EA1B4A42-2D30-4397-9DF6-53EF95F37968}"/>
              </a:ext>
            </a:extLst>
          </p:cNvPr>
          <p:cNvSpPr txBox="1">
            <a:spLocks/>
          </p:cNvSpPr>
          <p:nvPr/>
        </p:nvSpPr>
        <p:spPr>
          <a:xfrm>
            <a:off x="6918635" y="5008143"/>
            <a:ext cx="1613642" cy="337815"/>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1700">
                <a:latin typeface="Franklin Gothic Medium"/>
              </a:rPr>
              <a:t>Light system</a:t>
            </a:r>
            <a:endParaRPr lang="en-US" sz="1700"/>
          </a:p>
        </p:txBody>
      </p:sp>
      <p:sp>
        <p:nvSpPr>
          <p:cNvPr id="16" name="Text Placeholder 3">
            <a:extLst>
              <a:ext uri="{FF2B5EF4-FFF2-40B4-BE49-F238E27FC236}">
                <a16:creationId xmlns:a16="http://schemas.microsoft.com/office/drawing/2014/main" id="{DE7BD8CE-3228-4C6E-A7AD-703C0EFD009F}"/>
              </a:ext>
            </a:extLst>
          </p:cNvPr>
          <p:cNvSpPr txBox="1">
            <a:spLocks/>
          </p:cNvSpPr>
          <p:nvPr/>
        </p:nvSpPr>
        <p:spPr>
          <a:xfrm>
            <a:off x="7406688" y="3516577"/>
            <a:ext cx="1566439" cy="607549"/>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Control with application</a:t>
            </a:r>
            <a:endParaRPr lang="en-US"/>
          </a:p>
        </p:txBody>
      </p:sp>
      <p:sp>
        <p:nvSpPr>
          <p:cNvPr id="17" name="부제목 2">
            <a:extLst>
              <a:ext uri="{FF2B5EF4-FFF2-40B4-BE49-F238E27FC236}">
                <a16:creationId xmlns:a16="http://schemas.microsoft.com/office/drawing/2014/main" id="{7B0FF486-B2C5-4C74-9F9A-4C4F70B90621}"/>
              </a:ext>
            </a:extLst>
          </p:cNvPr>
          <p:cNvSpPr>
            <a:spLocks noGrp="1"/>
          </p:cNvSpPr>
          <p:nvPr/>
        </p:nvSpPr>
        <p:spPr>
          <a:xfrm>
            <a:off x="1144186" y="1372140"/>
            <a:ext cx="6925733"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a:latin typeface="Franklin Gothic Demi Cond"/>
              </a:rPr>
              <a:t>Plan of project</a:t>
            </a:r>
            <a:endParaRPr lang="ko-KR" altLang="en-US" b="0"/>
          </a:p>
        </p:txBody>
      </p:sp>
    </p:spTree>
    <p:extLst>
      <p:ext uri="{BB962C8B-B14F-4D97-AF65-F5344CB8AC3E}">
        <p14:creationId xmlns:p14="http://schemas.microsoft.com/office/powerpoint/2010/main" val="37193258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a:latin typeface="Franklin Gothic Demi Cond"/>
                <a:ea typeface="돋움"/>
              </a:rPr>
              <a:t>Remote Door</a:t>
            </a:r>
            <a:endParaRPr lang="ko-KR">
              <a:latin typeface="Franklin Gothic Demi Cond"/>
              <a:ea typeface="돋움"/>
            </a:endParaRP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20</a:t>
            </a:fld>
            <a:endParaRPr lang="en-US"/>
          </a:p>
        </p:txBody>
      </p:sp>
      <p:pic>
        <p:nvPicPr>
          <p:cNvPr id="2" name="door">
            <a:hlinkClick r:id="" action="ppaction://media"/>
            <a:extLst>
              <a:ext uri="{FF2B5EF4-FFF2-40B4-BE49-F238E27FC236}">
                <a16:creationId xmlns:a16="http://schemas.microsoft.com/office/drawing/2014/main" id="{60645A52-A922-4E1B-A3A1-482D81BFD6EB}"/>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597134" y="1946373"/>
            <a:ext cx="3657600" cy="3657600"/>
          </a:xfrm>
          <a:prstGeom prst="rect">
            <a:avLst/>
          </a:prstGeom>
        </p:spPr>
      </p:pic>
    </p:spTree>
    <p:extLst>
      <p:ext uri="{BB962C8B-B14F-4D97-AF65-F5344CB8AC3E}">
        <p14:creationId xmlns:p14="http://schemas.microsoft.com/office/powerpoint/2010/main" val="7032941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b="0" err="1">
                <a:latin typeface="Franklin Gothic Demi Cond"/>
                <a:ea typeface="돋움"/>
              </a:rPr>
              <a:t>Improvement</a:t>
            </a:r>
            <a:r>
              <a:rPr lang="ko-KR" altLang="en-US" b="0">
                <a:latin typeface="Franklin Gothic Demi Cond"/>
                <a:ea typeface="돋움"/>
              </a:rPr>
              <a:t> </a:t>
            </a:r>
            <a:r>
              <a:rPr lang="en-US" altLang="ko-KR" b="0">
                <a:latin typeface="Franklin Gothic Demi Cond"/>
                <a:ea typeface="돋움"/>
              </a:rPr>
              <a:t>and</a:t>
            </a:r>
            <a:r>
              <a:rPr lang="ko-KR" altLang="en-US" b="0">
                <a:latin typeface="Franklin Gothic Demi Cond"/>
                <a:ea typeface="돋움"/>
              </a:rPr>
              <a:t> </a:t>
            </a:r>
            <a:r>
              <a:rPr lang="ko-KR" b="0" err="1">
                <a:latin typeface="Franklin Gothic Demi Cond"/>
                <a:ea typeface="돋움"/>
              </a:rPr>
              <a:t>development</a:t>
            </a:r>
            <a:r>
              <a:rPr lang="ko-KR" altLang="en-US" b="0">
                <a:latin typeface="Franklin Gothic Demi Cond"/>
                <a:ea typeface="돋움"/>
              </a:rPr>
              <a:t> </a:t>
            </a:r>
            <a:r>
              <a:rPr lang="en-US" altLang="ko-KR" b="0">
                <a:latin typeface="Franklin Gothic Demi Cond"/>
                <a:ea typeface="돋움"/>
              </a:rPr>
              <a:t>potential</a:t>
            </a:r>
            <a:endParaRPr lang="ko-K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21</a:t>
            </a:fld>
            <a:endParaRPr lang="en-US"/>
          </a:p>
        </p:txBody>
      </p:sp>
      <p:sp>
        <p:nvSpPr>
          <p:cNvPr id="2" name="Text Placeholder 3">
            <a:extLst>
              <a:ext uri="{FF2B5EF4-FFF2-40B4-BE49-F238E27FC236}">
                <a16:creationId xmlns:a16="http://schemas.microsoft.com/office/drawing/2014/main" id="{B8C57B5D-C07D-4318-9911-2A5073FF9682}"/>
              </a:ext>
            </a:extLst>
          </p:cNvPr>
          <p:cNvSpPr txBox="1">
            <a:spLocks/>
          </p:cNvSpPr>
          <p:nvPr/>
        </p:nvSpPr>
        <p:spPr>
          <a:xfrm>
            <a:off x="1114754" y="3034483"/>
            <a:ext cx="3416284" cy="395065"/>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200">
                <a:latin typeface="Franklin Gothic Medium"/>
              </a:rPr>
              <a:t>Resolve problems found</a:t>
            </a:r>
          </a:p>
        </p:txBody>
      </p:sp>
      <p:sp>
        <p:nvSpPr>
          <p:cNvPr id="9" name="Text Placeholder 3">
            <a:extLst>
              <a:ext uri="{FF2B5EF4-FFF2-40B4-BE49-F238E27FC236}">
                <a16:creationId xmlns:a16="http://schemas.microsoft.com/office/drawing/2014/main" id="{3F29B1DF-1FF8-497A-A238-E8221ECC78DF}"/>
              </a:ext>
            </a:extLst>
          </p:cNvPr>
          <p:cNvSpPr txBox="1">
            <a:spLocks/>
          </p:cNvSpPr>
          <p:nvPr/>
        </p:nvSpPr>
        <p:spPr>
          <a:xfrm>
            <a:off x="1114754" y="4345743"/>
            <a:ext cx="4518667" cy="41827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sz="2200">
                <a:latin typeface="Franklin Gothic Medium"/>
              </a:rPr>
              <a:t>Add more functions and devices</a:t>
            </a:r>
            <a:endParaRPr lang="en-US" sz="2200"/>
          </a:p>
        </p:txBody>
      </p:sp>
    </p:spTree>
    <p:extLst>
      <p:ext uri="{BB962C8B-B14F-4D97-AF65-F5344CB8AC3E}">
        <p14:creationId xmlns:p14="http://schemas.microsoft.com/office/powerpoint/2010/main" val="11438632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05F4B2-548F-5F42-8B41-4D7FB81CD07E}"/>
              </a:ext>
            </a:extLst>
          </p:cNvPr>
          <p:cNvSpPr>
            <a:spLocks noGrp="1"/>
          </p:cNvSpPr>
          <p:nvPr>
            <p:ph type="ctrTitle"/>
          </p:nvPr>
        </p:nvSpPr>
        <p:spPr/>
        <p:txBody>
          <a:bodyPr/>
          <a:lstStyle/>
          <a:p>
            <a:r>
              <a:rPr lang="en-US">
                <a:latin typeface="Franklin Gothic Medium"/>
              </a:rPr>
              <a:t>Thank you</a:t>
            </a:r>
            <a:endParaRPr lang="en-US"/>
          </a:p>
        </p:txBody>
      </p:sp>
      <p:sp>
        <p:nvSpPr>
          <p:cNvPr id="3" name="Slide Number Placeholder 2">
            <a:extLst>
              <a:ext uri="{FF2B5EF4-FFF2-40B4-BE49-F238E27FC236}">
                <a16:creationId xmlns:a16="http://schemas.microsoft.com/office/drawing/2014/main" id="{BF562F0A-A0A6-4441-AC12-76FFCAD42455}"/>
              </a:ext>
            </a:extLst>
          </p:cNvPr>
          <p:cNvSpPr>
            <a:spLocks noGrp="1"/>
          </p:cNvSpPr>
          <p:nvPr>
            <p:ph type="sldNum" sz="quarter" idx="12"/>
          </p:nvPr>
        </p:nvSpPr>
        <p:spPr/>
        <p:txBody>
          <a:bodyPr/>
          <a:lstStyle/>
          <a:p>
            <a:fld id="{8A7A6979-0714-4377-B894-6BE4C2D6E202}" type="slidenum">
              <a:rPr lang="en-US" smtClean="0"/>
              <a:pPr/>
              <a:t>22</a:t>
            </a:fld>
            <a:endParaRPr lang="en-US"/>
          </a:p>
        </p:txBody>
      </p:sp>
      <p:sp>
        <p:nvSpPr>
          <p:cNvPr id="4" name="Text Placeholder 3">
            <a:extLst>
              <a:ext uri="{FF2B5EF4-FFF2-40B4-BE49-F238E27FC236}">
                <a16:creationId xmlns:a16="http://schemas.microsoft.com/office/drawing/2014/main" id="{B3264691-F0FD-A245-BC44-29628B8B1C7A}"/>
              </a:ext>
            </a:extLst>
          </p:cNvPr>
          <p:cNvSpPr>
            <a:spLocks noGrp="1"/>
          </p:cNvSpPr>
          <p:nvPr>
            <p:ph type="body" sz="quarter" idx="13"/>
          </p:nvPr>
        </p:nvSpPr>
        <p:spPr/>
        <p:txBody>
          <a:bodyPr vert="horz" lIns="0" tIns="0" rIns="0" bIns="0" rtlCol="0" anchor="t">
            <a:normAutofit/>
          </a:bodyPr>
          <a:lstStyle/>
          <a:p>
            <a:pPr marL="4445"/>
            <a:r>
              <a:rPr lang="en-US">
                <a:latin typeface="Franklin Gothic Demi Cond"/>
              </a:rPr>
              <a:t>Project 7</a:t>
            </a:r>
            <a:endParaRPr lang="en-US"/>
          </a:p>
        </p:txBody>
      </p:sp>
      <p:sp>
        <p:nvSpPr>
          <p:cNvPr id="6" name="Text Placeholder 5">
            <a:extLst>
              <a:ext uri="{FF2B5EF4-FFF2-40B4-BE49-F238E27FC236}">
                <a16:creationId xmlns:a16="http://schemas.microsoft.com/office/drawing/2014/main" id="{2ECC231E-BCD7-9B4F-8BAB-A911013C7166}"/>
              </a:ext>
            </a:extLst>
          </p:cNvPr>
          <p:cNvSpPr>
            <a:spLocks noGrp="1"/>
          </p:cNvSpPr>
          <p:nvPr>
            <p:ph type="body" sz="quarter" idx="15"/>
          </p:nvPr>
        </p:nvSpPr>
        <p:spPr>
          <a:xfrm>
            <a:off x="1086285" y="3382259"/>
            <a:ext cx="2377408" cy="211556"/>
          </a:xfrm>
        </p:spPr>
        <p:txBody>
          <a:bodyPr vert="horz" lIns="0" tIns="0" rIns="0" bIns="0" rtlCol="0" anchor="t">
            <a:normAutofit lnSpcReduction="10000"/>
          </a:bodyPr>
          <a:lstStyle/>
          <a:p>
            <a:pPr marL="4445"/>
            <a:r>
              <a:rPr lang="en-US" b="0">
                <a:latin typeface="Franklin Gothic Demi Cond"/>
              </a:rPr>
              <a:t>Build an IoT Platform from Scratch</a:t>
            </a:r>
            <a:endParaRPr lang="ko-KR">
              <a:latin typeface="Franklin Gothic Demi Cond"/>
            </a:endParaRPr>
          </a:p>
        </p:txBody>
      </p:sp>
    </p:spTree>
    <p:extLst>
      <p:ext uri="{BB962C8B-B14F-4D97-AF65-F5344CB8AC3E}">
        <p14:creationId xmlns:p14="http://schemas.microsoft.com/office/powerpoint/2010/main" val="156497942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9BD659-C076-D74B-88A5-023429C1C988}"/>
              </a:ext>
            </a:extLst>
          </p:cNvPr>
          <p:cNvSpPr>
            <a:spLocks noGrp="1"/>
          </p:cNvSpPr>
          <p:nvPr>
            <p:ph type="ctrTitle"/>
          </p:nvPr>
        </p:nvSpPr>
        <p:spPr/>
        <p:txBody>
          <a:bodyPr/>
          <a:lstStyle/>
          <a:p>
            <a:r>
              <a:rPr lang="en-US">
                <a:latin typeface="Franklin Gothic Medium"/>
              </a:rPr>
              <a:t>Build an IoT Platform from Scratch</a:t>
            </a:r>
            <a:endParaRPr lang="ko-KR">
              <a:latin typeface="Franklin Gothic Medium"/>
            </a:endParaRPr>
          </a:p>
        </p:txBody>
      </p:sp>
      <p:sp>
        <p:nvSpPr>
          <p:cNvPr id="6" name="Slide Number Placeholder 5">
            <a:extLst>
              <a:ext uri="{FF2B5EF4-FFF2-40B4-BE49-F238E27FC236}">
                <a16:creationId xmlns:a16="http://schemas.microsoft.com/office/drawing/2014/main" id="{B839D334-5007-1747-86F0-750E7BF17DEF}"/>
              </a:ext>
            </a:extLst>
          </p:cNvPr>
          <p:cNvSpPr>
            <a:spLocks noGrp="1"/>
          </p:cNvSpPr>
          <p:nvPr>
            <p:ph type="sldNum" sz="quarter" idx="4"/>
          </p:nvPr>
        </p:nvSpPr>
        <p:spPr/>
        <p:txBody>
          <a:bodyPr/>
          <a:lstStyle/>
          <a:p>
            <a:fld id="{8A7A6979-0714-4377-B894-6BE4C2D6E202}" type="slidenum">
              <a:rPr lang="en-US" smtClean="0"/>
              <a:pPr/>
              <a:t>3</a:t>
            </a:fld>
            <a:endParaRPr lang="en-US"/>
          </a:p>
        </p:txBody>
      </p:sp>
      <p:pic>
        <p:nvPicPr>
          <p:cNvPr id="5" name="그림 6">
            <a:extLst>
              <a:ext uri="{FF2B5EF4-FFF2-40B4-BE49-F238E27FC236}">
                <a16:creationId xmlns:a16="http://schemas.microsoft.com/office/drawing/2014/main" id="{592B9614-A2F7-4E61-8B1B-2F51DCE801C9}"/>
              </a:ext>
            </a:extLst>
          </p:cNvPr>
          <p:cNvPicPr>
            <a:picLocks noChangeAspect="1"/>
          </p:cNvPicPr>
          <p:nvPr/>
        </p:nvPicPr>
        <p:blipFill>
          <a:blip r:embed="rId2"/>
          <a:stretch>
            <a:fillRect/>
          </a:stretch>
        </p:blipFill>
        <p:spPr>
          <a:xfrm>
            <a:off x="3821657" y="2628502"/>
            <a:ext cx="1572552" cy="1378511"/>
          </a:xfrm>
          <a:prstGeom prst="rect">
            <a:avLst/>
          </a:prstGeom>
        </p:spPr>
      </p:pic>
      <p:sp>
        <p:nvSpPr>
          <p:cNvPr id="10" name="부제목 2">
            <a:extLst>
              <a:ext uri="{FF2B5EF4-FFF2-40B4-BE49-F238E27FC236}">
                <a16:creationId xmlns:a16="http://schemas.microsoft.com/office/drawing/2014/main" id="{9ED2132D-48EC-49AD-8CF7-392684009268}"/>
              </a:ext>
            </a:extLst>
          </p:cNvPr>
          <p:cNvSpPr>
            <a:spLocks noGrp="1"/>
          </p:cNvSpPr>
          <p:nvPr/>
        </p:nvSpPr>
        <p:spPr>
          <a:xfrm>
            <a:off x="1144186" y="1372140"/>
            <a:ext cx="6925733" cy="341599"/>
          </a:xfrm>
          <a:prstGeom prst="rect">
            <a:avLst/>
          </a:prstGeom>
          <a:noFill/>
        </p:spPr>
        <p:txBody>
          <a:bodyPr vert="horz" wrap="square" lIns="0" tIns="0" rIns="0" bIns="0" rtlCol="0" anchor="t" anchorCtr="0">
            <a:spAutoFit/>
          </a:bodyPr>
          <a:lstStyle>
            <a:lvl1pPr marL="0" indent="0" algn="l" defTabSz="914400" rtl="0" eaLnBrk="1" latinLnBrk="0" hangingPunct="1">
              <a:lnSpc>
                <a:spcPct val="100000"/>
              </a:lnSpc>
              <a:spcBef>
                <a:spcPts val="1000"/>
              </a:spcBef>
              <a:buClr>
                <a:schemeClr val="accent2"/>
              </a:buClr>
              <a:buFont typeface="Arial" panose="020B0604020202020204" pitchFamily="34" charset="0"/>
              <a:buNone/>
              <a:defRPr sz="2200" b="1" i="0" kern="1200">
                <a:solidFill>
                  <a:schemeClr val="bg2"/>
                </a:solidFill>
                <a:latin typeface="Franklin Gothic Demi Cond" panose="020B0603020102020204" pitchFamily="34" charset="0"/>
                <a:ea typeface="+mn-ea"/>
                <a:cs typeface="+mn-cs"/>
              </a:defRPr>
            </a:lvl1pPr>
            <a:lvl2pPr marL="457200" indent="0" algn="ctr" defTabSz="914400" rtl="0" eaLnBrk="1" latinLnBrk="0" hangingPunct="1">
              <a:lnSpc>
                <a:spcPct val="100000"/>
              </a:lnSpc>
              <a:spcBef>
                <a:spcPts val="1000"/>
              </a:spcBef>
              <a:buClr>
                <a:schemeClr val="accent2"/>
              </a:buClr>
              <a:buFont typeface="Arial" panose="020B0604020202020204" pitchFamily="34" charset="0"/>
              <a:buNone/>
              <a:defRPr sz="1900" kern="1200">
                <a:solidFill>
                  <a:schemeClr val="tx1">
                    <a:lumMod val="85000"/>
                    <a:lumOff val="15000"/>
                  </a:schemeClr>
                </a:solidFill>
                <a:latin typeface="Franklin Gothic Medium" panose="020B0603020102020204" pitchFamily="34" charset="0"/>
                <a:ea typeface="+mn-ea"/>
                <a:cs typeface="+mn-cs"/>
              </a:defRPr>
            </a:lvl2pPr>
            <a:lvl3pPr marL="914400" indent="0" algn="ctr" defTabSz="914400" rtl="0" eaLnBrk="1" latinLnBrk="0" hangingPunct="1">
              <a:lnSpc>
                <a:spcPct val="100000"/>
              </a:lnSpc>
              <a:spcBef>
                <a:spcPts val="1000"/>
              </a:spcBef>
              <a:buClr>
                <a:schemeClr val="accent2"/>
              </a:buClr>
              <a:buFont typeface="Arial" panose="020B0604020202020204" pitchFamily="34" charset="0"/>
              <a:buNone/>
              <a:defRPr sz="1800" kern="1200">
                <a:solidFill>
                  <a:schemeClr val="tx1">
                    <a:lumMod val="85000"/>
                    <a:lumOff val="15000"/>
                  </a:schemeClr>
                </a:solidFill>
                <a:latin typeface="Franklin Gothic Medium" panose="020B0603020102020204" pitchFamily="34" charset="0"/>
                <a:ea typeface="+mn-ea"/>
                <a:cs typeface="+mn-cs"/>
              </a:defRPr>
            </a:lvl3pPr>
            <a:lvl4pPr marL="13716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4pPr>
            <a:lvl5pPr marL="18288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lumMod val="85000"/>
                    <a:lumOff val="15000"/>
                  </a:schemeClr>
                </a:solidFill>
                <a:latin typeface="Franklin Gothic Medium" panose="020B0603020102020204" pitchFamily="34" charset="0"/>
                <a:ea typeface="+mn-ea"/>
                <a:cs typeface="+mn-cs"/>
              </a:defRPr>
            </a:lvl5pPr>
            <a:lvl6pPr marL="22860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100000"/>
              </a:lnSpc>
              <a:spcBef>
                <a:spcPts val="1000"/>
              </a:spcBef>
              <a:buClr>
                <a:schemeClr val="accent2"/>
              </a:buClr>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8pPr>
            <a:lvl9pPr marL="3657600" indent="0" algn="ctr" defTabSz="914400" rtl="0" eaLnBrk="1" latinLnBrk="0" hangingPunct="1">
              <a:lnSpc>
                <a:spcPct val="100000"/>
              </a:lnSpc>
              <a:spcBef>
                <a:spcPts val="1000"/>
              </a:spcBef>
              <a:buClr>
                <a:schemeClr val="accent2"/>
              </a:buClr>
              <a:buFont typeface="Arial" panose="020B0604020202020204" pitchFamily="34" charset="0"/>
              <a:buNone/>
              <a:defRPr sz="1600" kern="1200" baseline="0">
                <a:solidFill>
                  <a:schemeClr val="tx1"/>
                </a:solidFill>
                <a:latin typeface="+mn-lt"/>
                <a:ea typeface="+mn-ea"/>
                <a:cs typeface="+mn-cs"/>
              </a:defRPr>
            </a:lvl9pPr>
          </a:lstStyle>
          <a:p>
            <a:r>
              <a:rPr lang="en-US" b="0">
                <a:latin typeface="Franklin Gothic Demi Cond"/>
              </a:rPr>
              <a:t>Plan of project</a:t>
            </a:r>
            <a:endParaRPr lang="ko-KR" altLang="en-US" b="0"/>
          </a:p>
        </p:txBody>
      </p:sp>
      <p:pic>
        <p:nvPicPr>
          <p:cNvPr id="11" name="그림 11">
            <a:extLst>
              <a:ext uri="{FF2B5EF4-FFF2-40B4-BE49-F238E27FC236}">
                <a16:creationId xmlns:a16="http://schemas.microsoft.com/office/drawing/2014/main" id="{7A01B6B4-6E61-4B85-8F55-0E12D908CFBF}"/>
              </a:ext>
            </a:extLst>
          </p:cNvPr>
          <p:cNvPicPr>
            <a:picLocks noChangeAspect="1"/>
          </p:cNvPicPr>
          <p:nvPr/>
        </p:nvPicPr>
        <p:blipFill>
          <a:blip r:embed="rId3"/>
          <a:stretch>
            <a:fillRect/>
          </a:stretch>
        </p:blipFill>
        <p:spPr>
          <a:xfrm>
            <a:off x="2388350" y="1896189"/>
            <a:ext cx="2743200" cy="552587"/>
          </a:xfrm>
          <a:prstGeom prst="rect">
            <a:avLst/>
          </a:prstGeom>
        </p:spPr>
      </p:pic>
      <p:pic>
        <p:nvPicPr>
          <p:cNvPr id="12" name="그림 12">
            <a:extLst>
              <a:ext uri="{FF2B5EF4-FFF2-40B4-BE49-F238E27FC236}">
                <a16:creationId xmlns:a16="http://schemas.microsoft.com/office/drawing/2014/main" id="{29E8A899-0453-45CB-9937-F27A825AF67D}"/>
              </a:ext>
            </a:extLst>
          </p:cNvPr>
          <p:cNvPicPr>
            <a:picLocks noChangeAspect="1"/>
          </p:cNvPicPr>
          <p:nvPr/>
        </p:nvPicPr>
        <p:blipFill>
          <a:blip r:embed="rId4"/>
          <a:stretch>
            <a:fillRect/>
          </a:stretch>
        </p:blipFill>
        <p:spPr>
          <a:xfrm>
            <a:off x="659878" y="2081003"/>
            <a:ext cx="1626416" cy="1136713"/>
          </a:xfrm>
          <a:prstGeom prst="rect">
            <a:avLst/>
          </a:prstGeom>
        </p:spPr>
      </p:pic>
      <p:pic>
        <p:nvPicPr>
          <p:cNvPr id="13" name="그림 13">
            <a:extLst>
              <a:ext uri="{FF2B5EF4-FFF2-40B4-BE49-F238E27FC236}">
                <a16:creationId xmlns:a16="http://schemas.microsoft.com/office/drawing/2014/main" id="{239AF8AC-1636-4068-9A16-B4AC58C13AA5}"/>
              </a:ext>
            </a:extLst>
          </p:cNvPr>
          <p:cNvPicPr>
            <a:picLocks noChangeAspect="1"/>
          </p:cNvPicPr>
          <p:nvPr/>
        </p:nvPicPr>
        <p:blipFill>
          <a:blip r:embed="rId5"/>
          <a:stretch>
            <a:fillRect/>
          </a:stretch>
        </p:blipFill>
        <p:spPr>
          <a:xfrm>
            <a:off x="2287187" y="2601303"/>
            <a:ext cx="1434988" cy="1428244"/>
          </a:xfrm>
          <a:prstGeom prst="rect">
            <a:avLst/>
          </a:prstGeom>
        </p:spPr>
      </p:pic>
      <p:pic>
        <p:nvPicPr>
          <p:cNvPr id="14" name="그림 14">
            <a:extLst>
              <a:ext uri="{FF2B5EF4-FFF2-40B4-BE49-F238E27FC236}">
                <a16:creationId xmlns:a16="http://schemas.microsoft.com/office/drawing/2014/main" id="{F851EBDE-AB67-47A3-9A8D-252FEBD7A8EA}"/>
              </a:ext>
            </a:extLst>
          </p:cNvPr>
          <p:cNvPicPr>
            <a:picLocks noChangeAspect="1"/>
          </p:cNvPicPr>
          <p:nvPr/>
        </p:nvPicPr>
        <p:blipFill>
          <a:blip r:embed="rId6"/>
          <a:stretch>
            <a:fillRect/>
          </a:stretch>
        </p:blipFill>
        <p:spPr>
          <a:xfrm>
            <a:off x="1543746" y="4423778"/>
            <a:ext cx="2471021" cy="699202"/>
          </a:xfrm>
          <a:prstGeom prst="rect">
            <a:avLst/>
          </a:prstGeom>
        </p:spPr>
      </p:pic>
      <p:pic>
        <p:nvPicPr>
          <p:cNvPr id="15" name="그림 15">
            <a:extLst>
              <a:ext uri="{FF2B5EF4-FFF2-40B4-BE49-F238E27FC236}">
                <a16:creationId xmlns:a16="http://schemas.microsoft.com/office/drawing/2014/main" id="{B82E594A-BE03-4CED-847B-634DD48ADC04}"/>
              </a:ext>
            </a:extLst>
          </p:cNvPr>
          <p:cNvPicPr>
            <a:picLocks noChangeAspect="1"/>
          </p:cNvPicPr>
          <p:nvPr/>
        </p:nvPicPr>
        <p:blipFill>
          <a:blip r:embed="rId7"/>
          <a:stretch>
            <a:fillRect/>
          </a:stretch>
        </p:blipFill>
        <p:spPr>
          <a:xfrm>
            <a:off x="671441" y="3078459"/>
            <a:ext cx="1351840" cy="1342308"/>
          </a:xfrm>
          <a:prstGeom prst="rect">
            <a:avLst/>
          </a:prstGeom>
        </p:spPr>
      </p:pic>
      <p:pic>
        <p:nvPicPr>
          <p:cNvPr id="3" name="그림 3" descr="텍스트이(가) 표시된 사진&#10;&#10;자동 생성된 설명">
            <a:extLst>
              <a:ext uri="{FF2B5EF4-FFF2-40B4-BE49-F238E27FC236}">
                <a16:creationId xmlns:a16="http://schemas.microsoft.com/office/drawing/2014/main" id="{083DBB18-025F-45C7-8DF9-05B79063F15F}"/>
              </a:ext>
            </a:extLst>
          </p:cNvPr>
          <p:cNvPicPr>
            <a:picLocks noChangeAspect="1"/>
          </p:cNvPicPr>
          <p:nvPr/>
        </p:nvPicPr>
        <p:blipFill>
          <a:blip r:embed="rId8"/>
          <a:stretch>
            <a:fillRect/>
          </a:stretch>
        </p:blipFill>
        <p:spPr>
          <a:xfrm>
            <a:off x="5672286" y="2919593"/>
            <a:ext cx="880387" cy="876432"/>
          </a:xfrm>
          <a:prstGeom prst="rect">
            <a:avLst/>
          </a:prstGeom>
        </p:spPr>
      </p:pic>
      <p:pic>
        <p:nvPicPr>
          <p:cNvPr id="4" name="그림 6">
            <a:extLst>
              <a:ext uri="{FF2B5EF4-FFF2-40B4-BE49-F238E27FC236}">
                <a16:creationId xmlns:a16="http://schemas.microsoft.com/office/drawing/2014/main" id="{65C9ED06-2278-4599-A719-0B257B98C268}"/>
              </a:ext>
            </a:extLst>
          </p:cNvPr>
          <p:cNvPicPr>
            <a:picLocks noChangeAspect="1"/>
          </p:cNvPicPr>
          <p:nvPr/>
        </p:nvPicPr>
        <p:blipFill>
          <a:blip r:embed="rId9"/>
          <a:stretch>
            <a:fillRect/>
          </a:stretch>
        </p:blipFill>
        <p:spPr>
          <a:xfrm>
            <a:off x="5672285" y="2009939"/>
            <a:ext cx="880387" cy="880387"/>
          </a:xfrm>
          <a:prstGeom prst="rect">
            <a:avLst/>
          </a:prstGeom>
        </p:spPr>
      </p:pic>
      <p:pic>
        <p:nvPicPr>
          <p:cNvPr id="7" name="그림 7" descr="텍스트, 전자기기, 녹색이(가) 표시된 사진&#10;&#10;자동 생성된 설명">
            <a:extLst>
              <a:ext uri="{FF2B5EF4-FFF2-40B4-BE49-F238E27FC236}">
                <a16:creationId xmlns:a16="http://schemas.microsoft.com/office/drawing/2014/main" id="{40233A56-8743-49AA-B59A-647F57405E9D}"/>
              </a:ext>
            </a:extLst>
          </p:cNvPr>
          <p:cNvPicPr>
            <a:picLocks noChangeAspect="1"/>
          </p:cNvPicPr>
          <p:nvPr/>
        </p:nvPicPr>
        <p:blipFill>
          <a:blip r:embed="rId10"/>
          <a:stretch>
            <a:fillRect/>
          </a:stretch>
        </p:blipFill>
        <p:spPr>
          <a:xfrm>
            <a:off x="5640646" y="3979538"/>
            <a:ext cx="939713" cy="939713"/>
          </a:xfrm>
          <a:prstGeom prst="rect">
            <a:avLst/>
          </a:prstGeom>
        </p:spPr>
      </p:pic>
      <p:sp>
        <p:nvSpPr>
          <p:cNvPr id="8" name="Text Placeholder 3">
            <a:extLst>
              <a:ext uri="{FF2B5EF4-FFF2-40B4-BE49-F238E27FC236}">
                <a16:creationId xmlns:a16="http://schemas.microsoft.com/office/drawing/2014/main" id="{44B8BCAE-F979-491B-8EF9-7870C0DB55CB}"/>
              </a:ext>
            </a:extLst>
          </p:cNvPr>
          <p:cNvSpPr txBox="1">
            <a:spLocks/>
          </p:cNvSpPr>
          <p:nvPr/>
        </p:nvSpPr>
        <p:spPr>
          <a:xfrm>
            <a:off x="6588697" y="2213182"/>
            <a:ext cx="870973" cy="341538"/>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t>LED</a:t>
            </a:r>
          </a:p>
        </p:txBody>
      </p:sp>
      <p:sp>
        <p:nvSpPr>
          <p:cNvPr id="9" name="Text Placeholder 3">
            <a:extLst>
              <a:ext uri="{FF2B5EF4-FFF2-40B4-BE49-F238E27FC236}">
                <a16:creationId xmlns:a16="http://schemas.microsoft.com/office/drawing/2014/main" id="{A8014B0B-22DD-498A-AF0A-229E79790B43}"/>
              </a:ext>
            </a:extLst>
          </p:cNvPr>
          <p:cNvSpPr txBox="1">
            <a:spLocks/>
          </p:cNvSpPr>
          <p:nvPr/>
        </p:nvSpPr>
        <p:spPr>
          <a:xfrm>
            <a:off x="6587392" y="3255461"/>
            <a:ext cx="2103580" cy="328371"/>
          </a:xfrm>
          <a:prstGeom prst="rect">
            <a:avLst/>
          </a:prstGeom>
        </p:spPr>
        <p:txBody>
          <a:bodyPr vert="horz" lIns="0" tIns="0" rIns="0" bIns="0" rtlCol="0" anchor="t">
            <a:normAutofit fontScale="92500"/>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Thermo-hygrometer</a:t>
            </a:r>
            <a:endParaRPr lang="en-US"/>
          </a:p>
        </p:txBody>
      </p:sp>
      <p:sp>
        <p:nvSpPr>
          <p:cNvPr id="19" name="Text Placeholder 3">
            <a:extLst>
              <a:ext uri="{FF2B5EF4-FFF2-40B4-BE49-F238E27FC236}">
                <a16:creationId xmlns:a16="http://schemas.microsoft.com/office/drawing/2014/main" id="{63FED23B-BE07-4AFE-B66C-7B57B516C997}"/>
              </a:ext>
            </a:extLst>
          </p:cNvPr>
          <p:cNvSpPr txBox="1">
            <a:spLocks/>
          </p:cNvSpPr>
          <p:nvPr/>
        </p:nvSpPr>
        <p:spPr>
          <a:xfrm>
            <a:off x="6603475" y="4281920"/>
            <a:ext cx="1339158" cy="337044"/>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PiCamera</a:t>
            </a:r>
            <a:endParaRPr lang="en-US"/>
          </a:p>
        </p:txBody>
      </p:sp>
    </p:spTree>
    <p:extLst>
      <p:ext uri="{BB962C8B-B14F-4D97-AF65-F5344CB8AC3E}">
        <p14:creationId xmlns:p14="http://schemas.microsoft.com/office/powerpoint/2010/main" val="37762119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b="0">
                <a:latin typeface="Franklin Gothic Demi Cond"/>
                <a:ea typeface="돋움"/>
              </a:rPr>
              <a:t>Devices and database</a:t>
            </a: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4</a:t>
            </a:fld>
            <a:endParaRPr lang="en-US"/>
          </a:p>
        </p:txBody>
      </p:sp>
      <p:pic>
        <p:nvPicPr>
          <p:cNvPr id="2" name="그림 6" descr="전자기기, 회로이(가) 표시된 사진&#10;&#10;자동 생성된 설명">
            <a:extLst>
              <a:ext uri="{FF2B5EF4-FFF2-40B4-BE49-F238E27FC236}">
                <a16:creationId xmlns:a16="http://schemas.microsoft.com/office/drawing/2014/main" id="{90864572-2788-4E8E-9CBC-069F2A2F4609}"/>
              </a:ext>
            </a:extLst>
          </p:cNvPr>
          <p:cNvPicPr>
            <a:picLocks noChangeAspect="1"/>
          </p:cNvPicPr>
          <p:nvPr/>
        </p:nvPicPr>
        <p:blipFill>
          <a:blip r:embed="rId2"/>
          <a:stretch>
            <a:fillRect/>
          </a:stretch>
        </p:blipFill>
        <p:spPr>
          <a:xfrm rot="10800000">
            <a:off x="1116105" y="1814959"/>
            <a:ext cx="2917220" cy="2183961"/>
          </a:xfrm>
          <a:prstGeom prst="rect">
            <a:avLst/>
          </a:prstGeom>
        </p:spPr>
      </p:pic>
      <p:pic>
        <p:nvPicPr>
          <p:cNvPr id="7" name="그림 7" descr="텍스트이(가) 표시된 사진&#10;&#10;자동 생성된 설명">
            <a:extLst>
              <a:ext uri="{FF2B5EF4-FFF2-40B4-BE49-F238E27FC236}">
                <a16:creationId xmlns:a16="http://schemas.microsoft.com/office/drawing/2014/main" id="{96A0A7D0-E061-4A87-8A26-3D739C68CEBA}"/>
              </a:ext>
            </a:extLst>
          </p:cNvPr>
          <p:cNvPicPr>
            <a:picLocks noChangeAspect="1"/>
          </p:cNvPicPr>
          <p:nvPr/>
        </p:nvPicPr>
        <p:blipFill>
          <a:blip r:embed="rId3"/>
          <a:stretch>
            <a:fillRect/>
          </a:stretch>
        </p:blipFill>
        <p:spPr>
          <a:xfrm>
            <a:off x="5362592" y="1745806"/>
            <a:ext cx="1986643" cy="2250168"/>
          </a:xfrm>
          <a:prstGeom prst="rect">
            <a:avLst/>
          </a:prstGeom>
        </p:spPr>
      </p:pic>
      <p:sp>
        <p:nvSpPr>
          <p:cNvPr id="13" name="Text Placeholder 3">
            <a:extLst>
              <a:ext uri="{FF2B5EF4-FFF2-40B4-BE49-F238E27FC236}">
                <a16:creationId xmlns:a16="http://schemas.microsoft.com/office/drawing/2014/main" id="{112E362C-C710-448A-9284-0FF11B4C6C53}"/>
              </a:ext>
            </a:extLst>
          </p:cNvPr>
          <p:cNvSpPr txBox="1">
            <a:spLocks/>
          </p:cNvSpPr>
          <p:nvPr/>
        </p:nvSpPr>
        <p:spPr>
          <a:xfrm>
            <a:off x="1450903" y="4151291"/>
            <a:ext cx="2246300" cy="59104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LEDs connected to Raspberry pi</a:t>
            </a:r>
            <a:endParaRPr lang="en-US"/>
          </a:p>
        </p:txBody>
      </p:sp>
      <p:sp>
        <p:nvSpPr>
          <p:cNvPr id="14" name="Text Placeholder 3">
            <a:extLst>
              <a:ext uri="{FF2B5EF4-FFF2-40B4-BE49-F238E27FC236}">
                <a16:creationId xmlns:a16="http://schemas.microsoft.com/office/drawing/2014/main" id="{21509F54-8203-4E3C-80FB-161C977174D2}"/>
              </a:ext>
            </a:extLst>
          </p:cNvPr>
          <p:cNvSpPr txBox="1">
            <a:spLocks/>
          </p:cNvSpPr>
          <p:nvPr/>
        </p:nvSpPr>
        <p:spPr>
          <a:xfrm>
            <a:off x="5706450" y="4277963"/>
            <a:ext cx="1302872" cy="33704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Database</a:t>
            </a:r>
            <a:endParaRPr lang="en-US"/>
          </a:p>
        </p:txBody>
      </p:sp>
    </p:spTree>
    <p:extLst>
      <p:ext uri="{BB962C8B-B14F-4D97-AF65-F5344CB8AC3E}">
        <p14:creationId xmlns:p14="http://schemas.microsoft.com/office/powerpoint/2010/main" val="11399057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a:xfrm>
            <a:off x="1196313" y="1353076"/>
            <a:ext cx="6925733" cy="341599"/>
          </a:xfrm>
        </p:spPr>
        <p:txBody>
          <a:bodyPr/>
          <a:lstStyle/>
          <a:p>
            <a:r>
              <a:rPr lang="en-US" altLang="ko-KR" b="0">
                <a:latin typeface="Franklin Gothic Demi Cond"/>
                <a:ea typeface="돋움"/>
              </a:rPr>
              <a:t>Devices and database</a:t>
            </a:r>
            <a:endParaRPr lang="ko-K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5</a:t>
            </a:fld>
            <a:endParaRPr lang="en-US"/>
          </a:p>
        </p:txBody>
      </p:sp>
      <p:pic>
        <p:nvPicPr>
          <p:cNvPr id="7" name="그림 7">
            <a:extLst>
              <a:ext uri="{FF2B5EF4-FFF2-40B4-BE49-F238E27FC236}">
                <a16:creationId xmlns:a16="http://schemas.microsoft.com/office/drawing/2014/main" id="{7EB9C6FD-6C4B-4F72-BA44-F912007F9BC1}"/>
              </a:ext>
            </a:extLst>
          </p:cNvPr>
          <p:cNvPicPr>
            <a:picLocks noChangeAspect="1"/>
          </p:cNvPicPr>
          <p:nvPr/>
        </p:nvPicPr>
        <p:blipFill>
          <a:blip r:embed="rId2"/>
          <a:stretch>
            <a:fillRect/>
          </a:stretch>
        </p:blipFill>
        <p:spPr>
          <a:xfrm>
            <a:off x="1116106" y="1881353"/>
            <a:ext cx="5191355" cy="3095291"/>
          </a:xfrm>
          <a:prstGeom prst="rect">
            <a:avLst/>
          </a:prstGeom>
        </p:spPr>
      </p:pic>
      <p:pic>
        <p:nvPicPr>
          <p:cNvPr id="8" name="그림 8" descr="텍스트이(가) 표시된 사진&#10;&#10;자동 생성된 설명">
            <a:extLst>
              <a:ext uri="{FF2B5EF4-FFF2-40B4-BE49-F238E27FC236}">
                <a16:creationId xmlns:a16="http://schemas.microsoft.com/office/drawing/2014/main" id="{F63B6368-B2BD-4657-B8EA-4B95FD36C0C1}"/>
              </a:ext>
            </a:extLst>
          </p:cNvPr>
          <p:cNvPicPr>
            <a:picLocks noChangeAspect="1"/>
          </p:cNvPicPr>
          <p:nvPr/>
        </p:nvPicPr>
        <p:blipFill>
          <a:blip r:embed="rId3"/>
          <a:stretch>
            <a:fillRect/>
          </a:stretch>
        </p:blipFill>
        <p:spPr>
          <a:xfrm>
            <a:off x="1195206" y="4993823"/>
            <a:ext cx="5487982" cy="477331"/>
          </a:xfrm>
          <a:prstGeom prst="rect">
            <a:avLst/>
          </a:prstGeom>
        </p:spPr>
      </p:pic>
      <p:sp>
        <p:nvSpPr>
          <p:cNvPr id="10" name="Text Placeholder 3">
            <a:extLst>
              <a:ext uri="{FF2B5EF4-FFF2-40B4-BE49-F238E27FC236}">
                <a16:creationId xmlns:a16="http://schemas.microsoft.com/office/drawing/2014/main" id="{FB6DC1EB-2C76-4EA1-909A-E67841E15C20}"/>
              </a:ext>
            </a:extLst>
          </p:cNvPr>
          <p:cNvSpPr txBox="1">
            <a:spLocks/>
          </p:cNvSpPr>
          <p:nvPr/>
        </p:nvSpPr>
        <p:spPr>
          <a:xfrm>
            <a:off x="6465814" y="3190333"/>
            <a:ext cx="1832844" cy="29749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Node-RED Flow</a:t>
            </a:r>
            <a:endParaRPr lang="en-US"/>
          </a:p>
        </p:txBody>
      </p:sp>
      <p:sp>
        <p:nvSpPr>
          <p:cNvPr id="11" name="Text Placeholder 3">
            <a:extLst>
              <a:ext uri="{FF2B5EF4-FFF2-40B4-BE49-F238E27FC236}">
                <a16:creationId xmlns:a16="http://schemas.microsoft.com/office/drawing/2014/main" id="{6D4A28C8-9E54-4A9A-A356-7271EC634FF0}"/>
              </a:ext>
            </a:extLst>
          </p:cNvPr>
          <p:cNvSpPr txBox="1">
            <a:spLocks/>
          </p:cNvSpPr>
          <p:nvPr/>
        </p:nvSpPr>
        <p:spPr>
          <a:xfrm>
            <a:off x="6786169" y="5084786"/>
            <a:ext cx="1832844" cy="29749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Function node</a:t>
            </a:r>
            <a:endParaRPr lang="en-US"/>
          </a:p>
        </p:txBody>
      </p:sp>
    </p:spTree>
    <p:extLst>
      <p:ext uri="{BB962C8B-B14F-4D97-AF65-F5344CB8AC3E}">
        <p14:creationId xmlns:p14="http://schemas.microsoft.com/office/powerpoint/2010/main" val="6247906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a:xfrm>
            <a:off x="1196313" y="1353076"/>
            <a:ext cx="6925733" cy="341599"/>
          </a:xfrm>
        </p:spPr>
        <p:txBody>
          <a:bodyPr/>
          <a:lstStyle/>
          <a:p>
            <a:r>
              <a:rPr lang="en-US" altLang="ko-KR" b="0">
                <a:latin typeface="Franklin Gothic Demi Cond"/>
                <a:ea typeface="돋움"/>
              </a:rPr>
              <a:t>Devices and database</a:t>
            </a:r>
            <a:endParaRPr lang="ko-K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6</a:t>
            </a:fld>
            <a:endParaRPr lang="en-US"/>
          </a:p>
        </p:txBody>
      </p:sp>
      <p:pic>
        <p:nvPicPr>
          <p:cNvPr id="6" name="그림 8" descr="테이블이(가) 표시된 사진&#10;&#10;자동 생성된 설명">
            <a:extLst>
              <a:ext uri="{FF2B5EF4-FFF2-40B4-BE49-F238E27FC236}">
                <a16:creationId xmlns:a16="http://schemas.microsoft.com/office/drawing/2014/main" id="{A5227A1E-4892-4426-A725-FF51D0015D9B}"/>
              </a:ext>
            </a:extLst>
          </p:cNvPr>
          <p:cNvPicPr>
            <a:picLocks noChangeAspect="1"/>
          </p:cNvPicPr>
          <p:nvPr/>
        </p:nvPicPr>
        <p:blipFill>
          <a:blip r:embed="rId2"/>
          <a:stretch>
            <a:fillRect/>
          </a:stretch>
        </p:blipFill>
        <p:spPr>
          <a:xfrm>
            <a:off x="1197529" y="1928881"/>
            <a:ext cx="1990167" cy="3000239"/>
          </a:xfrm>
          <a:prstGeom prst="rect">
            <a:avLst/>
          </a:prstGeom>
        </p:spPr>
      </p:pic>
      <p:pic>
        <p:nvPicPr>
          <p:cNvPr id="9" name="그림 11" descr="테이블이(가) 표시된 사진&#10;&#10;자동 생성된 설명">
            <a:extLst>
              <a:ext uri="{FF2B5EF4-FFF2-40B4-BE49-F238E27FC236}">
                <a16:creationId xmlns:a16="http://schemas.microsoft.com/office/drawing/2014/main" id="{7169B051-A493-4342-B1D3-3C6183E53A68}"/>
              </a:ext>
            </a:extLst>
          </p:cNvPr>
          <p:cNvPicPr>
            <a:picLocks noChangeAspect="1"/>
          </p:cNvPicPr>
          <p:nvPr/>
        </p:nvPicPr>
        <p:blipFill>
          <a:blip r:embed="rId3"/>
          <a:stretch>
            <a:fillRect/>
          </a:stretch>
        </p:blipFill>
        <p:spPr>
          <a:xfrm>
            <a:off x="3491779" y="1929043"/>
            <a:ext cx="1881330" cy="3001644"/>
          </a:xfrm>
          <a:prstGeom prst="rect">
            <a:avLst/>
          </a:prstGeom>
        </p:spPr>
      </p:pic>
      <p:sp>
        <p:nvSpPr>
          <p:cNvPr id="2" name="Text Placeholder 3">
            <a:extLst>
              <a:ext uri="{FF2B5EF4-FFF2-40B4-BE49-F238E27FC236}">
                <a16:creationId xmlns:a16="http://schemas.microsoft.com/office/drawing/2014/main" id="{A05E10D1-1021-4D4D-9650-29821902AD2F}"/>
              </a:ext>
            </a:extLst>
          </p:cNvPr>
          <p:cNvSpPr txBox="1">
            <a:spLocks/>
          </p:cNvSpPr>
          <p:nvPr/>
        </p:nvSpPr>
        <p:spPr>
          <a:xfrm>
            <a:off x="5726225" y="3281298"/>
            <a:ext cx="2627801" cy="29749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Data stored in database</a:t>
            </a:r>
            <a:endParaRPr lang="en-US"/>
          </a:p>
        </p:txBody>
      </p:sp>
    </p:spTree>
    <p:extLst>
      <p:ext uri="{BB962C8B-B14F-4D97-AF65-F5344CB8AC3E}">
        <p14:creationId xmlns:p14="http://schemas.microsoft.com/office/powerpoint/2010/main" val="64420969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a:xfrm>
            <a:off x="1196313" y="1353076"/>
            <a:ext cx="6925733" cy="341599"/>
          </a:xfrm>
        </p:spPr>
        <p:txBody>
          <a:bodyPr/>
          <a:lstStyle/>
          <a:p>
            <a:r>
              <a:rPr lang="en-US" altLang="ko-KR" b="0">
                <a:latin typeface="Franklin Gothic Demi Cond"/>
                <a:ea typeface="돋움"/>
              </a:rPr>
              <a:t>Devices and database</a:t>
            </a:r>
            <a:endParaRPr lang="ko-K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7</a:t>
            </a:fld>
            <a:endParaRPr lang="en-US"/>
          </a:p>
        </p:txBody>
      </p:sp>
      <p:pic>
        <p:nvPicPr>
          <p:cNvPr id="10" name="그림 10" descr="텍스트이(가) 표시된 사진&#10;&#10;자동 생성된 설명">
            <a:extLst>
              <a:ext uri="{FF2B5EF4-FFF2-40B4-BE49-F238E27FC236}">
                <a16:creationId xmlns:a16="http://schemas.microsoft.com/office/drawing/2014/main" id="{B85CB4CC-AD60-413B-B683-439249A376F3}"/>
              </a:ext>
            </a:extLst>
          </p:cNvPr>
          <p:cNvPicPr>
            <a:picLocks noChangeAspect="1"/>
          </p:cNvPicPr>
          <p:nvPr/>
        </p:nvPicPr>
        <p:blipFill>
          <a:blip r:embed="rId2"/>
          <a:stretch>
            <a:fillRect/>
          </a:stretch>
        </p:blipFill>
        <p:spPr>
          <a:xfrm>
            <a:off x="4049021" y="1837033"/>
            <a:ext cx="4046585" cy="1588198"/>
          </a:xfrm>
          <a:prstGeom prst="rect">
            <a:avLst/>
          </a:prstGeom>
        </p:spPr>
      </p:pic>
      <p:pic>
        <p:nvPicPr>
          <p:cNvPr id="11" name="그림 11" descr="테이블이(가) 표시된 사진&#10;&#10;자동 생성된 설명">
            <a:extLst>
              <a:ext uri="{FF2B5EF4-FFF2-40B4-BE49-F238E27FC236}">
                <a16:creationId xmlns:a16="http://schemas.microsoft.com/office/drawing/2014/main" id="{D1113384-4049-4932-B933-337657456C4F}"/>
              </a:ext>
            </a:extLst>
          </p:cNvPr>
          <p:cNvPicPr>
            <a:picLocks noChangeAspect="1"/>
          </p:cNvPicPr>
          <p:nvPr/>
        </p:nvPicPr>
        <p:blipFill>
          <a:blip r:embed="rId3"/>
          <a:stretch>
            <a:fillRect/>
          </a:stretch>
        </p:blipFill>
        <p:spPr>
          <a:xfrm>
            <a:off x="1159884" y="1951610"/>
            <a:ext cx="2422768" cy="1720422"/>
          </a:xfrm>
          <a:prstGeom prst="rect">
            <a:avLst/>
          </a:prstGeom>
        </p:spPr>
      </p:pic>
      <p:pic>
        <p:nvPicPr>
          <p:cNvPr id="12" name="그림 12" descr="텍스트이(가) 표시된 사진&#10;&#10;자동 생성된 설명">
            <a:extLst>
              <a:ext uri="{FF2B5EF4-FFF2-40B4-BE49-F238E27FC236}">
                <a16:creationId xmlns:a16="http://schemas.microsoft.com/office/drawing/2014/main" id="{01E05600-2641-4983-9CB1-DDC9D727FA69}"/>
              </a:ext>
            </a:extLst>
          </p:cNvPr>
          <p:cNvPicPr>
            <a:picLocks noChangeAspect="1"/>
          </p:cNvPicPr>
          <p:nvPr/>
        </p:nvPicPr>
        <p:blipFill>
          <a:blip r:embed="rId4"/>
          <a:stretch>
            <a:fillRect/>
          </a:stretch>
        </p:blipFill>
        <p:spPr>
          <a:xfrm>
            <a:off x="5318668" y="3736765"/>
            <a:ext cx="2982763" cy="2053465"/>
          </a:xfrm>
          <a:prstGeom prst="rect">
            <a:avLst/>
          </a:prstGeom>
        </p:spPr>
      </p:pic>
      <p:sp>
        <p:nvSpPr>
          <p:cNvPr id="6" name="Text Placeholder 3">
            <a:extLst>
              <a:ext uri="{FF2B5EF4-FFF2-40B4-BE49-F238E27FC236}">
                <a16:creationId xmlns:a16="http://schemas.microsoft.com/office/drawing/2014/main" id="{82603ACC-7339-4255-98EE-7E11D830C776}"/>
              </a:ext>
            </a:extLst>
          </p:cNvPr>
          <p:cNvSpPr txBox="1">
            <a:spLocks/>
          </p:cNvSpPr>
          <p:nvPr/>
        </p:nvSpPr>
        <p:spPr>
          <a:xfrm>
            <a:off x="1157658" y="3738374"/>
            <a:ext cx="1302872" cy="337042"/>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Database</a:t>
            </a:r>
            <a:endParaRPr lang="en-US"/>
          </a:p>
        </p:txBody>
      </p:sp>
      <p:sp>
        <p:nvSpPr>
          <p:cNvPr id="7" name="Text Placeholder 3">
            <a:extLst>
              <a:ext uri="{FF2B5EF4-FFF2-40B4-BE49-F238E27FC236}">
                <a16:creationId xmlns:a16="http://schemas.microsoft.com/office/drawing/2014/main" id="{B9756D4A-D3F7-43A8-B74D-7E6A21B44028}"/>
              </a:ext>
            </a:extLst>
          </p:cNvPr>
          <p:cNvSpPr txBox="1">
            <a:spLocks/>
          </p:cNvSpPr>
          <p:nvPr/>
        </p:nvSpPr>
        <p:spPr>
          <a:xfrm>
            <a:off x="6808836" y="2160222"/>
            <a:ext cx="2033927" cy="580727"/>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Function code in Raspberry Pi</a:t>
            </a:r>
            <a:endParaRPr lang="en-US"/>
          </a:p>
        </p:txBody>
      </p:sp>
      <p:sp>
        <p:nvSpPr>
          <p:cNvPr id="14" name="Text Placeholder 3">
            <a:extLst>
              <a:ext uri="{FF2B5EF4-FFF2-40B4-BE49-F238E27FC236}">
                <a16:creationId xmlns:a16="http://schemas.microsoft.com/office/drawing/2014/main" id="{8BC3CD92-FDD9-482C-A662-DC731F93C85E}"/>
              </a:ext>
            </a:extLst>
          </p:cNvPr>
          <p:cNvSpPr txBox="1">
            <a:spLocks/>
          </p:cNvSpPr>
          <p:nvPr/>
        </p:nvSpPr>
        <p:spPr>
          <a:xfrm>
            <a:off x="3107140" y="5449972"/>
            <a:ext cx="2364642" cy="342844"/>
          </a:xfrm>
          <a:prstGeom prst="rect">
            <a:avLst/>
          </a:prstGeom>
        </p:spPr>
        <p:txBody>
          <a:bodyPr vert="horz" lIns="0" tIns="0" rIns="0" bIns="0" rtlCol="0" anchor="t">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kern="1200" normalizeH="0" baseline="0">
                <a:solidFill>
                  <a:schemeClr val="bg1"/>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a:lstStyle>
          <a:p>
            <a:r>
              <a:rPr lang="en-US">
                <a:latin typeface="Franklin Gothic Medium"/>
              </a:rPr>
              <a:t>Data transmission</a:t>
            </a:r>
            <a:endParaRPr lang="en-US"/>
          </a:p>
        </p:txBody>
      </p:sp>
    </p:spTree>
    <p:extLst>
      <p:ext uri="{BB962C8B-B14F-4D97-AF65-F5344CB8AC3E}">
        <p14:creationId xmlns:p14="http://schemas.microsoft.com/office/powerpoint/2010/main" val="3975439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b="0">
                <a:latin typeface="Franklin Gothic Demi Cond"/>
                <a:ea typeface="돋움"/>
              </a:rPr>
              <a:t>Web application</a:t>
            </a:r>
            <a:endParaRPr lang="ko-KR" b="0">
              <a:latin typeface="Franklin Gothic Demi Cond"/>
              <a:ea typeface="돋움"/>
            </a:endParaRP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8</a:t>
            </a:fld>
            <a:endParaRPr lang="en-US"/>
          </a:p>
        </p:txBody>
      </p:sp>
      <p:pic>
        <p:nvPicPr>
          <p:cNvPr id="2" name="그림 6">
            <a:extLst>
              <a:ext uri="{FF2B5EF4-FFF2-40B4-BE49-F238E27FC236}">
                <a16:creationId xmlns:a16="http://schemas.microsoft.com/office/drawing/2014/main" id="{0700E5F5-77C5-4F47-BA89-C1EA58287C0D}"/>
              </a:ext>
            </a:extLst>
          </p:cNvPr>
          <p:cNvPicPr>
            <a:picLocks noChangeAspect="1"/>
          </p:cNvPicPr>
          <p:nvPr/>
        </p:nvPicPr>
        <p:blipFill>
          <a:blip r:embed="rId2"/>
          <a:stretch>
            <a:fillRect/>
          </a:stretch>
        </p:blipFill>
        <p:spPr>
          <a:xfrm>
            <a:off x="1116633" y="1851459"/>
            <a:ext cx="4885764" cy="4066318"/>
          </a:xfrm>
          <a:prstGeom prst="rect">
            <a:avLst/>
          </a:prstGeom>
        </p:spPr>
      </p:pic>
    </p:spTree>
    <p:extLst>
      <p:ext uri="{BB962C8B-B14F-4D97-AF65-F5344CB8AC3E}">
        <p14:creationId xmlns:p14="http://schemas.microsoft.com/office/powerpoint/2010/main" val="321613917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DF32274-C915-534E-B21A-62234BA6BD5C}"/>
              </a:ext>
            </a:extLst>
          </p:cNvPr>
          <p:cNvSpPr>
            <a:spLocks noGrp="1"/>
          </p:cNvSpPr>
          <p:nvPr>
            <p:ph type="ctrTitle"/>
          </p:nvPr>
        </p:nvSpPr>
        <p:spPr>
          <a:xfrm>
            <a:off x="1117214" y="442674"/>
            <a:ext cx="6925732" cy="886397"/>
          </a:xfrm>
        </p:spPr>
        <p:txBody>
          <a:bodyPr/>
          <a:lstStyle/>
          <a:p>
            <a:r>
              <a:rPr lang="en-US"/>
              <a:t>Build an IoT Platform from Scratch</a:t>
            </a:r>
            <a:endParaRPr lang="en-US" i="0"/>
          </a:p>
          <a:p>
            <a:endParaRPr lang="en-US"/>
          </a:p>
        </p:txBody>
      </p:sp>
      <p:sp>
        <p:nvSpPr>
          <p:cNvPr id="5" name="부제목 4">
            <a:extLst>
              <a:ext uri="{FF2B5EF4-FFF2-40B4-BE49-F238E27FC236}">
                <a16:creationId xmlns:a16="http://schemas.microsoft.com/office/drawing/2014/main" id="{C0D8153A-8DBC-4228-9F9C-3D4F9750588D}"/>
              </a:ext>
            </a:extLst>
          </p:cNvPr>
          <p:cNvSpPr>
            <a:spLocks noGrp="1"/>
          </p:cNvSpPr>
          <p:nvPr>
            <p:ph type="subTitle" idx="1"/>
          </p:nvPr>
        </p:nvSpPr>
        <p:spPr/>
        <p:txBody>
          <a:bodyPr/>
          <a:lstStyle/>
          <a:p>
            <a:r>
              <a:rPr lang="en-US" altLang="ko-KR" b="0">
                <a:latin typeface="Franklin Gothic Demi Cond"/>
                <a:ea typeface="돋움"/>
              </a:rPr>
              <a:t>Web</a:t>
            </a:r>
            <a:r>
              <a:rPr lang="ko-KR" altLang="en-US" b="0">
                <a:latin typeface="Franklin Gothic Demi Cond"/>
                <a:ea typeface="돋움"/>
              </a:rPr>
              <a:t> </a:t>
            </a:r>
            <a:r>
              <a:rPr lang="en-US" altLang="ko-KR" b="0">
                <a:latin typeface="Franklin Gothic Demi Cond"/>
                <a:ea typeface="돋움"/>
              </a:rPr>
              <a:t>application</a:t>
            </a:r>
            <a:endParaRPr lang="ko-KR" altLang="en-US" b="0">
              <a:latin typeface="Franklin Gothic Demi Cond"/>
              <a:ea typeface="돋움"/>
            </a:endParaRPr>
          </a:p>
        </p:txBody>
      </p:sp>
      <p:sp>
        <p:nvSpPr>
          <p:cNvPr id="4" name="Slide Number Placeholder 3">
            <a:extLst>
              <a:ext uri="{FF2B5EF4-FFF2-40B4-BE49-F238E27FC236}">
                <a16:creationId xmlns:a16="http://schemas.microsoft.com/office/drawing/2014/main" id="{F254C8D1-E87F-D949-A4FD-5349824F69A0}"/>
              </a:ext>
            </a:extLst>
          </p:cNvPr>
          <p:cNvSpPr>
            <a:spLocks noGrp="1"/>
          </p:cNvSpPr>
          <p:nvPr>
            <p:ph type="sldNum" sz="quarter" idx="4"/>
          </p:nvPr>
        </p:nvSpPr>
        <p:spPr/>
        <p:txBody>
          <a:bodyPr/>
          <a:lstStyle/>
          <a:p>
            <a:fld id="{8A7A6979-0714-4377-B894-6BE4C2D6E202}" type="slidenum">
              <a:rPr lang="en-US" smtClean="0"/>
              <a:pPr/>
              <a:t>9</a:t>
            </a:fld>
            <a:endParaRPr lang="en-US"/>
          </a:p>
        </p:txBody>
      </p:sp>
      <p:pic>
        <p:nvPicPr>
          <p:cNvPr id="6" name="그림 6">
            <a:extLst>
              <a:ext uri="{FF2B5EF4-FFF2-40B4-BE49-F238E27FC236}">
                <a16:creationId xmlns:a16="http://schemas.microsoft.com/office/drawing/2014/main" id="{D0BF72F5-FD10-497A-9BC8-7F8092FA6C22}"/>
              </a:ext>
            </a:extLst>
          </p:cNvPr>
          <p:cNvPicPr>
            <a:picLocks noChangeAspect="1"/>
          </p:cNvPicPr>
          <p:nvPr/>
        </p:nvPicPr>
        <p:blipFill>
          <a:blip r:embed="rId2"/>
          <a:stretch>
            <a:fillRect/>
          </a:stretch>
        </p:blipFill>
        <p:spPr>
          <a:xfrm>
            <a:off x="1157511" y="1943315"/>
            <a:ext cx="6242755" cy="3669016"/>
          </a:xfrm>
          <a:prstGeom prst="rect">
            <a:avLst/>
          </a:prstGeom>
        </p:spPr>
      </p:pic>
    </p:spTree>
    <p:extLst>
      <p:ext uri="{BB962C8B-B14F-4D97-AF65-F5344CB8AC3E}">
        <p14:creationId xmlns:p14="http://schemas.microsoft.com/office/powerpoint/2010/main" val="2621014294"/>
      </p:ext>
    </p:extLst>
  </p:cSld>
  <p:clrMapOvr>
    <a:masterClrMapping/>
  </p:clrMapOvr>
</p:sld>
</file>

<file path=ppt/theme/theme1.xml><?xml version="1.0" encoding="utf-8"?>
<a:theme xmlns:a="http://schemas.openxmlformats.org/drawingml/2006/main" name="Parcel">
  <a:themeElements>
    <a:clrScheme name="Custom 2">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D6F3D"/>
      </a:hlink>
      <a:folHlink>
        <a:srgbClr val="8D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U-CoBrand_Template_Gold_Theme_Std_Screen.pptx" id="{15472184-1F6E-B94F-8582-FBC685EFAC84}" vid="{7B644FC9-7B5C-F54C-A4D7-3EDC0CF19F9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ADEA608ECAD0A646A24E24F9514ED7B7" ma:contentTypeVersion="2" ma:contentTypeDescription="새 문서를 만듭니다." ma:contentTypeScope="" ma:versionID="60a6c1a16f998979d3910e50a34718db">
  <xsd:schema xmlns:xsd="http://www.w3.org/2001/XMLSchema" xmlns:xs="http://www.w3.org/2001/XMLSchema" xmlns:p="http://schemas.microsoft.com/office/2006/metadata/properties" xmlns:ns3="dc119b82-a412-4b54-b556-2e4762b820b8" targetNamespace="http://schemas.microsoft.com/office/2006/metadata/properties" ma:root="true" ma:fieldsID="97c40c941831a863381ca9afb48fd4ee" ns3:_="">
    <xsd:import namespace="dc119b82-a412-4b54-b556-2e4762b820b8"/>
    <xsd:element name="properties">
      <xsd:complexType>
        <xsd:sequence>
          <xsd:element name="documentManagement">
            <xsd:complexType>
              <xsd:all>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dc119b82-a412-4b54-b556-2e4762b820b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2164764-63E1-430A-9F1E-72F3CA3E77DD}">
  <ds:schemaRefs>
    <ds:schemaRef ds:uri="dc119b82-a412-4b54-b556-2e4762b820b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4EF90B59-45D1-43D9-93AF-E21E37233530}">
  <ds:schemaRefs>
    <ds:schemaRef ds:uri="dc119b82-a412-4b54-b556-2e4762b820b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9979E526-59D8-410C-8C09-F7E7301DDC14}">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Parcel</Template>
  <TotalTime>0</TotalTime>
  <Words>284</Words>
  <Application>Microsoft Office PowerPoint</Application>
  <PresentationFormat>화면 슬라이드 쇼(4:3)</PresentationFormat>
  <Paragraphs>88</Paragraphs>
  <Slides>22</Slides>
  <Notes>0</Notes>
  <HiddenSlides>0</HiddenSlides>
  <MMClips>3</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22</vt:i4>
      </vt:variant>
    </vt:vector>
  </HeadingPairs>
  <TitlesOfParts>
    <vt:vector size="33" baseType="lpstr">
      <vt:lpstr>Acumin Pro</vt:lpstr>
      <vt:lpstr>Malgun Gothic</vt:lpstr>
      <vt:lpstr>Arial</vt:lpstr>
      <vt:lpstr>Calibri</vt:lpstr>
      <vt:lpstr>Franklin Gothic Book</vt:lpstr>
      <vt:lpstr>Franklin Gothic Demi Cond</vt:lpstr>
      <vt:lpstr>Franklin Gothic Medium</vt:lpstr>
      <vt:lpstr>Franklin Gothic Medium Cond</vt:lpstr>
      <vt:lpstr>Impact</vt:lpstr>
      <vt:lpstr>Wingdings</vt:lpstr>
      <vt:lpstr>Parcel</vt:lpstr>
      <vt:lpstr>Build an IoT Platform from Scratch</vt:lpstr>
      <vt:lpstr>Build an IoT Platform from Scratch</vt:lpstr>
      <vt:lpstr>Build an IoT Platform from Scratch</vt:lpstr>
      <vt:lpstr>Build an IoT Platform from Scratch </vt:lpstr>
      <vt:lpstr>Build an IoT Platform from Scratch </vt:lpstr>
      <vt:lpstr>Build an IoT Platform from Scratch </vt:lpstr>
      <vt:lpstr>Build an IoT Platform from Scratch </vt:lpstr>
      <vt:lpstr>Build an IoT Platform from Scratch </vt:lpstr>
      <vt:lpstr>Build an IoT Platform from Scratch </vt:lpstr>
      <vt:lpstr>Build an IoT Platform from Scratch </vt:lpstr>
      <vt:lpstr>Build an IoT Platform from Scratch </vt:lpstr>
      <vt:lpstr>  Build an IoT Platform from Scratch</vt:lpstr>
      <vt:lpstr>PowerPoint 프레젠테이션</vt:lpstr>
      <vt:lpstr>PowerPoint 프레젠테이션</vt:lpstr>
      <vt:lpstr>PowerPoint 프레젠테이션</vt:lpstr>
      <vt:lpstr>PowerPoint 프레젠테이션</vt:lpstr>
      <vt:lpstr>Build an IoT Platform from Scratch </vt:lpstr>
      <vt:lpstr>Build an IoT Platform from Scratch </vt:lpstr>
      <vt:lpstr>Build an IoT Platform from Scratch </vt:lpstr>
      <vt:lpstr>Build an IoT Platform from Scratch </vt:lpstr>
      <vt:lpstr>Build an IoT Platform from Scratch </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subject/>
  <dc:creator>Drake, Payton E</dc:creator>
  <cp:keywords/>
  <dc:description/>
  <cp:lastModifiedBy>bigdata01090</cp:lastModifiedBy>
  <cp:revision>5</cp:revision>
  <dcterms:created xsi:type="dcterms:W3CDTF">2020-02-06T20:42:06Z</dcterms:created>
  <dcterms:modified xsi:type="dcterms:W3CDTF">2021-08-19T17:06:37Z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0x010100ADEA608ECAD0A646A24E24F9514ED7B7</vt:lpwstr>
  </property>
</Properties>
</file>